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6"/>
  </p:notesMasterIdLst>
  <p:sldIdLst>
    <p:sldId id="289" r:id="rId2"/>
    <p:sldId id="291" r:id="rId3"/>
    <p:sldId id="341" r:id="rId4"/>
    <p:sldId id="344" r:id="rId5"/>
    <p:sldId id="364" r:id="rId6"/>
    <p:sldId id="347" r:id="rId7"/>
    <p:sldId id="333" r:id="rId8"/>
    <p:sldId id="348" r:id="rId9"/>
    <p:sldId id="295" r:id="rId10"/>
    <p:sldId id="349" r:id="rId11"/>
    <p:sldId id="334" r:id="rId12"/>
    <p:sldId id="337" r:id="rId13"/>
    <p:sldId id="342" r:id="rId14"/>
    <p:sldId id="345" r:id="rId15"/>
    <p:sldId id="366" r:id="rId16"/>
    <p:sldId id="352" r:id="rId17"/>
    <p:sldId id="372" r:id="rId18"/>
    <p:sldId id="343" r:id="rId19"/>
    <p:sldId id="350" r:id="rId20"/>
    <p:sldId id="351" r:id="rId21"/>
    <p:sldId id="354" r:id="rId22"/>
    <p:sldId id="355" r:id="rId23"/>
    <p:sldId id="358" r:id="rId24"/>
    <p:sldId id="360" r:id="rId25"/>
    <p:sldId id="361" r:id="rId26"/>
    <p:sldId id="362" r:id="rId27"/>
    <p:sldId id="363" r:id="rId28"/>
    <p:sldId id="368" r:id="rId29"/>
    <p:sldId id="365" r:id="rId30"/>
    <p:sldId id="369" r:id="rId31"/>
    <p:sldId id="371" r:id="rId32"/>
    <p:sldId id="367" r:id="rId33"/>
    <p:sldId id="303" r:id="rId34"/>
    <p:sldId id="370" r:id="rId35"/>
  </p:sldIdLst>
  <p:sldSz cx="12192000" cy="6858000"/>
  <p:notesSz cx="7315200" cy="9601200"/>
  <p:embeddedFontLst>
    <p:embeddedFont>
      <p:font typeface="KoPubWorld돋움체 Bold" panose="00000800000000000000" pitchFamily="2" charset="-127"/>
      <p:bold r:id="rId37"/>
    </p:embeddedFont>
    <p:embeddedFont>
      <p:font typeface="KoPubWorld돋움체 Light" panose="00000300000000000000" pitchFamily="2" charset="-127"/>
      <p:regular r:id="rId38"/>
    </p:embeddedFont>
    <p:embeddedFont>
      <p:font typeface="KoPubWorld돋움체 Medium" panose="000006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74C"/>
    <a:srgbClr val="046241"/>
    <a:srgbClr val="1D2A54"/>
    <a:srgbClr val="5B9BD5"/>
    <a:srgbClr val="87B33F"/>
    <a:srgbClr val="00338D"/>
    <a:srgbClr val="DF7F7F"/>
    <a:srgbClr val="BFBFBF"/>
    <a:srgbClr val="FFFFFF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242" autoAdjust="0"/>
  </p:normalViewPr>
  <p:slideViewPr>
    <p:cSldViewPr showGuides="1">
      <p:cViewPr varScale="1">
        <p:scale>
          <a:sx n="103" d="100"/>
          <a:sy n="103" d="100"/>
        </p:scale>
        <p:origin x="228" y="102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3246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9964954-B38F-4578-94C6-C8E88EDFE59C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BF3FE73-7ADF-4335-B812-ED2D5D2ED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주제 및 선정 배경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기획의도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커피브랜드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1)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커피브랜드 재무정보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등을 이용한 매장 수 비교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고객만족도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중심의 성공요인 분석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고객충성도에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미치는 영향 설명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2)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입지분석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&gt; 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입지 선정 기준 파악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or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입지 분석을 할 것인가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?)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3)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추천모델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고객이 원하는 커피브랜드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&gt;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추천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defTabSz="966612">
              <a:defRPr/>
            </a:pPr>
            <a:endParaRPr lang="en-US" altLang="ko-KR" sz="13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내용</a:t>
            </a:r>
            <a:r>
              <a:rPr lang="en-US" altLang="ko-KR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분석을 통한 성공요인 분석 및 추천모델 제시</a:t>
            </a:r>
            <a:endParaRPr lang="en-US" altLang="ko-KR" sz="13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장비 및 재료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</a:p>
          <a:p>
            <a:pPr defTabSz="966612">
              <a:defRPr/>
            </a:pP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구조 </a:t>
            </a:r>
            <a:r>
              <a:rPr lang="en-US" altLang="ko-KR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</a:p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활용방안 및 기대 효과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0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731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8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68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4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45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8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4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3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주제 및 선정 배경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기획의도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커피브랜드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1)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커피브랜드 재무정보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등을 이용한 매장 수 비교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고객만족도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중심의 성공요인 분석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고객충성도에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미치는 영향 설명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2)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입지분석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&gt; 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입지 선정 기준 파악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or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입지 분석을 할 것인가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?)</a:t>
            </a:r>
          </a:p>
          <a:p>
            <a:pPr defTabSz="966612"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3)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추천모델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고객이 원하는 커피브랜드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&gt;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추천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defTabSz="966612">
              <a:defRPr/>
            </a:pPr>
            <a:endParaRPr lang="en-US" altLang="ko-KR" sz="13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내용</a:t>
            </a:r>
            <a:r>
              <a:rPr lang="en-US" altLang="ko-KR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분석을 통한 성공요인 분석 및 추천모델 제시</a:t>
            </a:r>
            <a:endParaRPr lang="en-US" altLang="ko-KR" sz="13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장비 및 재료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</a:p>
          <a:p>
            <a:pPr defTabSz="966612">
              <a:defRPr/>
            </a:pPr>
            <a:r>
              <a:rPr lang="ko-KR" altLang="en-US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구조 </a:t>
            </a:r>
            <a:r>
              <a:rPr lang="en-US" altLang="ko-KR" sz="13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</a:p>
          <a:p>
            <a:pPr defTabSz="966612"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활용방안 및 기대 효과 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66612">
              <a:defRPr/>
            </a:pP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87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6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80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역할 정하기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ko-KR" altLang="en-US" dirty="0"/>
              <a:t>외부데이터 수집</a:t>
            </a:r>
            <a:r>
              <a:rPr lang="en-US" altLang="ko-KR" dirty="0"/>
              <a:t>) /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ko-KR" altLang="en-US" dirty="0"/>
              <a:t>텍스트 마이닝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65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53" indent="-241653">
              <a:buAutoNum type="arabicPeriod"/>
            </a:pPr>
            <a:r>
              <a:rPr lang="ko-KR" altLang="en-US" dirty="0"/>
              <a:t>우선 프로젝트를 진행하면서 사용된 기술 나열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&gt; </a:t>
            </a:r>
            <a:r>
              <a:rPr lang="ko-KR" altLang="en-US" dirty="0" err="1"/>
              <a:t>웹크롤링</a:t>
            </a:r>
            <a:r>
              <a:rPr lang="en-US" altLang="ko-KR" dirty="0"/>
              <a:t>(</a:t>
            </a:r>
            <a:r>
              <a:rPr lang="ko-KR" altLang="en-US" dirty="0"/>
              <a:t>스타벅스</a:t>
            </a:r>
            <a:r>
              <a:rPr lang="en-US" altLang="ko-KR" dirty="0"/>
              <a:t>/</a:t>
            </a:r>
            <a:r>
              <a:rPr lang="ko-KR" altLang="en-US" dirty="0" err="1"/>
              <a:t>이디야</a:t>
            </a:r>
            <a:r>
              <a:rPr lang="en-US" altLang="ko-KR" dirty="0"/>
              <a:t>/</a:t>
            </a:r>
            <a:r>
              <a:rPr lang="ko-KR" altLang="en-US" dirty="0" err="1"/>
              <a:t>커비빈홈페이지</a:t>
            </a:r>
            <a:r>
              <a:rPr lang="en-US" altLang="ko-KR" dirty="0"/>
              <a:t>,</a:t>
            </a:r>
            <a:r>
              <a:rPr lang="ko-KR" altLang="en-US" dirty="0"/>
              <a:t> 네이버</a:t>
            </a:r>
            <a:r>
              <a:rPr lang="en-US" altLang="ko-KR" dirty="0"/>
              <a:t>/</a:t>
            </a:r>
            <a:r>
              <a:rPr lang="ko-KR" altLang="en-US" dirty="0"/>
              <a:t>카카오</a:t>
            </a:r>
            <a:r>
              <a:rPr lang="en-US" altLang="ko-KR" dirty="0"/>
              <a:t>/</a:t>
            </a:r>
            <a:r>
              <a:rPr lang="ko-KR" altLang="en-US" dirty="0"/>
              <a:t>구글지도 </a:t>
            </a:r>
            <a:r>
              <a:rPr lang="en-US" altLang="ko-KR" dirty="0"/>
              <a:t>, API(   ), </a:t>
            </a:r>
            <a:r>
              <a:rPr lang="ko-KR" altLang="en-US" dirty="0" err="1"/>
              <a:t>텍스쳐마이닝</a:t>
            </a:r>
            <a:r>
              <a:rPr lang="en-US" altLang="ko-KR" dirty="0"/>
              <a:t>, </a:t>
            </a:r>
            <a:r>
              <a:rPr lang="ko-KR" altLang="en-US" dirty="0"/>
              <a:t>데이터분석</a:t>
            </a:r>
            <a:r>
              <a:rPr lang="en-US" altLang="ko-KR" dirty="0"/>
              <a:t>(</a:t>
            </a:r>
            <a:r>
              <a:rPr lang="ko-KR" altLang="en-US" dirty="0" err="1"/>
              <a:t>판다스</a:t>
            </a:r>
            <a:r>
              <a:rPr lang="en-US" altLang="ko-KR" dirty="0"/>
              <a:t>, DT </a:t>
            </a:r>
            <a:r>
              <a:rPr lang="ko-KR" altLang="en-US" dirty="0"/>
              <a:t>모델</a:t>
            </a:r>
            <a:r>
              <a:rPr lang="en-US" altLang="ko-KR" dirty="0"/>
              <a:t>), </a:t>
            </a:r>
            <a:r>
              <a:rPr lang="ko-KR" altLang="en-US" dirty="0"/>
              <a:t>업스테이지 </a:t>
            </a:r>
            <a:r>
              <a:rPr lang="en-US" altLang="ko-KR" dirty="0"/>
              <a:t>AI(GPT </a:t>
            </a:r>
            <a:r>
              <a:rPr lang="ko-KR" altLang="en-US" dirty="0"/>
              <a:t>모델</a:t>
            </a:r>
            <a:r>
              <a:rPr lang="en-US" altLang="ko-KR" dirty="0"/>
              <a:t>) </a:t>
            </a:r>
            <a:r>
              <a:rPr lang="ko-KR" altLang="en-US" dirty="0"/>
              <a:t>등등</a:t>
            </a:r>
            <a:endParaRPr lang="en-US" altLang="ko-KR" dirty="0"/>
          </a:p>
          <a:p>
            <a:pPr marL="241653" indent="-241653">
              <a:buAutoNum type="arabicPeriod"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19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2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6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9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8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예시에서는 아래와 같은 단계로 진행하였음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①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스타벅스 매장의 탐색적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defTabSz="966612">
              <a:defRPr/>
            </a:pP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②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개요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선정 및 분석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pPr algn="l"/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④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시연 동영상</a:t>
            </a:r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endParaRPr lang="en-US" altLang="ko-KR" sz="1300" b="1" spc="-106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다만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프로그램 개발은 아니므로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우리가 현재까지 배운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웹크로링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데이터분석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판다스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DT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모형 등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),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시각화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공공데이터수집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(API),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텍스쳐마이닝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위주로 집중할 </a:t>
            </a:r>
            <a:r>
              <a:rPr lang="ko-KR" altLang="en-US" sz="1300" b="1" spc="-106" dirty="0" err="1">
                <a:solidFill>
                  <a:schemeClr val="accent1"/>
                </a:solidFill>
                <a:latin typeface="+mn-ea"/>
              </a:rPr>
              <a:t>필요있음</a:t>
            </a:r>
            <a:r>
              <a:rPr lang="en-US" altLang="ko-KR" sz="1300" b="1" spc="-106" dirty="0">
                <a:solidFill>
                  <a:schemeClr val="accent1"/>
                </a:solidFill>
                <a:latin typeface="+mn-ea"/>
              </a:rPr>
              <a:t>.</a:t>
            </a:r>
          </a:p>
          <a:p>
            <a:r>
              <a:rPr lang="ko-KR" altLang="en-US" sz="1300" b="1" spc="-106" dirty="0">
                <a:solidFill>
                  <a:schemeClr val="accent1"/>
                </a:solidFill>
                <a:latin typeface="+mn-ea"/>
              </a:rPr>
              <a:t>추가로 필요하다고 적용한 기술적인 부분도 기술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3FE73-7ADF-4335-B812-ED2D5D2ED8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13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9.jpe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49.jpe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50.jpe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51.jpeg"/><Relationship Id="rId10" Type="http://schemas.openxmlformats.org/officeDocument/2006/relationships/image" Target="../media/image91.png"/><Relationship Id="rId4" Type="http://schemas.openxmlformats.org/officeDocument/2006/relationships/image" Target="../media/image13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gif"/><Relationship Id="rId3" Type="http://schemas.openxmlformats.org/officeDocument/2006/relationships/image" Target="../media/image1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01243BE8-C1E1-B194-3E3E-9AA68517D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031AA2-F171-6A24-7C74-3D81A11D8D77}"/>
              </a:ext>
            </a:extLst>
          </p:cNvPr>
          <p:cNvSpPr/>
          <p:nvPr/>
        </p:nvSpPr>
        <p:spPr>
          <a:xfrm>
            <a:off x="0" y="1232756"/>
            <a:ext cx="8976320" cy="5636220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178" y="4221088"/>
            <a:ext cx="5663952" cy="170553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315146" y="2354675"/>
            <a:ext cx="8821204" cy="1362564"/>
            <a:chOff x="6747213" y="1370504"/>
            <a:chExt cx="4736481" cy="1362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KG</a:t>
              </a:r>
              <a:r>
                <a:rPr lang="ko-KR" altLang="en-US" sz="20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에듀원아카데미</a:t>
              </a:r>
              <a:endParaRPr lang="ko-KR" altLang="en-US" sz="20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92333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6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스타벅스 매장 분석 </a:t>
              </a:r>
              <a:endParaRPr lang="en-US" altLang="ko-KR" sz="6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A678B-2EB1-169D-6EE4-F587EF397234}"/>
              </a:ext>
            </a:extLst>
          </p:cNvPr>
          <p:cNvSpPr txBox="1"/>
          <p:nvPr/>
        </p:nvSpPr>
        <p:spPr>
          <a:xfrm>
            <a:off x="886118" y="4870266"/>
            <a:ext cx="5158567" cy="42319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 </a:t>
            </a:r>
            <a:r>
              <a:rPr lang="ko-KR" altLang="en-US" sz="20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김승래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김현빈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신민석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이동걸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이은총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65ADEEF-A1EB-4A5E-B31D-2DD09939039D}"/>
              </a:ext>
            </a:extLst>
          </p:cNvPr>
          <p:cNvSpPr txBox="1"/>
          <p:nvPr/>
        </p:nvSpPr>
        <p:spPr>
          <a:xfrm>
            <a:off x="890500" y="5269943"/>
            <a:ext cx="5158567" cy="42319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멘토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신동윤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9196A8-CD11-7C48-8108-FC6468C36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412"/>
          <a:stretch/>
        </p:blipFill>
        <p:spPr>
          <a:xfrm>
            <a:off x="6651850" y="1709429"/>
            <a:ext cx="2914927" cy="28477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5A0FAAB-7452-D15E-3011-39CE00DC61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4921"/>
          <a:stretch/>
        </p:blipFill>
        <p:spPr>
          <a:xfrm rot="10800000">
            <a:off x="10596500" y="5985284"/>
            <a:ext cx="1175656" cy="77998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56FCD8A-E6C5-A511-DE0C-991D23239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C542DA-7D56-6B86-C1DD-C797D89CCCEE}"/>
              </a:ext>
            </a:extLst>
          </p:cNvPr>
          <p:cNvSpPr/>
          <p:nvPr/>
        </p:nvSpPr>
        <p:spPr>
          <a:xfrm>
            <a:off x="998877" y="4438650"/>
            <a:ext cx="1080120" cy="365544"/>
          </a:xfrm>
          <a:prstGeom prst="roundRect">
            <a:avLst/>
          </a:prstGeom>
          <a:solidFill>
            <a:srgbClr val="1B2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D4CBB-DE4E-4817-554D-7CDFBAC2ADA7}"/>
              </a:ext>
            </a:extLst>
          </p:cNvPr>
          <p:cNvSpPr txBox="1"/>
          <p:nvPr/>
        </p:nvSpPr>
        <p:spPr>
          <a:xfrm>
            <a:off x="2079774" y="4409825"/>
            <a:ext cx="5158567" cy="42319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DamB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TA</a:t>
            </a:r>
          </a:p>
        </p:txBody>
      </p: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CDE6E916-B1D2-72B8-53FE-62EEDAA5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423BE-AEDA-15B6-E7B1-92427DDAA160}"/>
              </a:ext>
            </a:extLst>
          </p:cNvPr>
          <p:cNvSpPr/>
          <p:nvPr/>
        </p:nvSpPr>
        <p:spPr>
          <a:xfrm>
            <a:off x="0" y="1520788"/>
            <a:ext cx="8652284" cy="5348188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D0D11-57FB-4811-0834-77F95F7D9305}"/>
              </a:ext>
            </a:extLst>
          </p:cNvPr>
          <p:cNvSpPr/>
          <p:nvPr/>
        </p:nvSpPr>
        <p:spPr>
          <a:xfrm>
            <a:off x="2207568" y="3507662"/>
            <a:ext cx="4067780" cy="626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4400" spc="-15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endParaRPr lang="ko-KR" altLang="en-US" sz="4400" spc="-15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E63B17-05B6-79AC-0AC0-E4C3DF9F5CA6}"/>
              </a:ext>
            </a:extLst>
          </p:cNvPr>
          <p:cNvCxnSpPr>
            <a:cxnSpLocks/>
          </p:cNvCxnSpPr>
          <p:nvPr/>
        </p:nvCxnSpPr>
        <p:spPr>
          <a:xfrm>
            <a:off x="1046079" y="4473116"/>
            <a:ext cx="74359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4">
            <a:extLst>
              <a:ext uri="{FF2B5EF4-FFF2-40B4-BE49-F238E27FC236}">
                <a16:creationId xmlns:a16="http://schemas.microsoft.com/office/drawing/2014/main" id="{7FE556A5-FF28-EB7D-00B2-998F9288E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776906"/>
              </p:ext>
            </p:extLst>
          </p:nvPr>
        </p:nvGraphicFramePr>
        <p:xfrm>
          <a:off x="983432" y="4568884"/>
          <a:ext cx="5584659" cy="1392348"/>
        </p:xfrm>
        <a:graphic>
          <a:graphicData uri="http://schemas.openxmlformats.org/drawingml/2006/table">
            <a:tbl>
              <a:tblPr firstRow="1" bandRow="1"/>
              <a:tblGrid>
                <a:gridCol w="576000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36659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348087"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en-GB" sz="16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프로젝트 수행 경과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b="1" kern="1200">
                          <a:solidFill>
                            <a:schemeClr val="lt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r"/>
                      <a:endParaRPr lang="en-GB" sz="1600" b="1" cap="none" spc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348087">
                <a:tc>
                  <a:txBody>
                    <a:bodyPr/>
                    <a:lstStyle/>
                    <a:p>
                      <a:pPr marL="0" marR="0" lvl="0" indent="0" algn="ctr" defTabSz="103674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6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스타벅스 매장 분석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서비스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키워드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b="1" cap="none" spc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19256"/>
                  </a:ext>
                </a:extLst>
              </a:tr>
              <a:tr h="348087"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en-GB" altLang="ko-KR" sz="16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스타벅스 강남구 입지 분석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r"/>
                      <a:endParaRPr lang="en-GB" sz="1600" b="1" cap="none" spc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348087"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en-GB" sz="1600" b="1" i="0" u="none" strike="noStrike" kern="1200" cap="none" spc="0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스타벅스 매장 추천 모델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1pPr>
                      <a:lvl2pPr marL="51837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2pPr>
                      <a:lvl3pPr marL="103674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3pPr>
                      <a:lvl4pPr marL="155512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4pPr>
                      <a:lvl5pPr marL="2073493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5pPr>
                      <a:lvl6pPr marL="259186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6pPr>
                      <a:lvl7pPr marL="3110240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7pPr>
                      <a:lvl8pPr marL="3628614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8pPr>
                      <a:lvl9pPr marL="4146987" algn="l" defTabSz="1036747" rtl="0" eaLnBrk="1" latinLnBrk="1" hangingPunct="1">
                        <a:defRPr sz="2041" kern="1200">
                          <a:solidFill>
                            <a:schemeClr val="dk1"/>
                          </a:solidFill>
                          <a:latin typeface="Arial"/>
                          <a:ea typeface="KoPub돋움체 Medium"/>
                        </a:defRPr>
                      </a:lvl9pPr>
                    </a:lstStyle>
                    <a:p>
                      <a:pPr algn="r"/>
                      <a:endParaRPr lang="en-GB" sz="1600" b="1" cap="none" spc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49F1D6-15E1-BCFB-D731-9EF53AEC57AD}"/>
              </a:ext>
            </a:extLst>
          </p:cNvPr>
          <p:cNvSpPr txBox="1"/>
          <p:nvPr/>
        </p:nvSpPr>
        <p:spPr>
          <a:xfrm>
            <a:off x="743512" y="2848480"/>
            <a:ext cx="1295226" cy="1381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976">
                <a:ln>
                  <a:solidFill>
                    <a:srgbClr val="F18A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8976" dirty="0">
              <a:ln>
                <a:solidFill>
                  <a:srgbClr val="F18A00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86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294A695-9FCD-ABB1-D890-08C66984650B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22F4E6-0223-3AFA-B438-CF382B27D50F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E3AE4C-D347-C994-D46C-52053F98A2F0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6EB5C2-8BD4-8720-A241-F7D746715AB2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5E0F-0CB6-C4CB-5D8C-2252AFCC11DC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79A581-FAA3-A4D0-13D4-D2761F838A3F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8B21AD-53A9-6001-2ABA-6A8D4CE86BBD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2F8727D-ED62-1942-B8A5-EB5DC9039962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44650A1-C892-4542-69B6-8D3AFBB58F6E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1B4567-858A-6C71-6466-E0871660C34B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3841566-EEA1-BC2D-BCF0-986F2E92215B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A36C4F-1DF9-0558-E282-73563358A160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B1083E-D814-C13E-314B-D2D7DA3FD19C}"/>
              </a:ext>
            </a:extLst>
          </p:cNvPr>
          <p:cNvSpPr txBox="1"/>
          <p:nvPr/>
        </p:nvSpPr>
        <p:spPr>
          <a:xfrm>
            <a:off x="10272063" y="811741"/>
            <a:ext cx="1361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수행 경과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81E3A9C-24BC-7E57-3911-F2C28630564C}"/>
              </a:ext>
            </a:extLst>
          </p:cNvPr>
          <p:cNvSpPr/>
          <p:nvPr/>
        </p:nvSpPr>
        <p:spPr>
          <a:xfrm>
            <a:off x="5120943" y="1759534"/>
            <a:ext cx="5486560" cy="48572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80000"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DF691-B6AB-DB3F-C77C-3A3FA55E9A89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설계는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등을 통해서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테이블 데이터를 축적하였습니다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FB983F8-5C1C-6675-91E0-63A633B8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61" y="1891219"/>
            <a:ext cx="4940646" cy="1459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8C422D8-7BDB-945F-C0F5-27D8F36327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C146327-62A8-72B6-D9DC-23D1CE911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75523"/>
              </p:ext>
            </p:extLst>
          </p:nvPr>
        </p:nvGraphicFramePr>
        <p:xfrm>
          <a:off x="5583361" y="3830818"/>
          <a:ext cx="5025184" cy="2697480"/>
        </p:xfrm>
        <a:graphic>
          <a:graphicData uri="http://schemas.openxmlformats.org/drawingml/2006/table">
            <a:tbl>
              <a:tblPr/>
              <a:tblGrid>
                <a:gridCol w="1409790">
                  <a:extLst>
                    <a:ext uri="{9D8B030D-6E8A-4147-A177-3AD203B41FA5}">
                      <a16:colId xmlns:a16="http://schemas.microsoft.com/office/drawing/2014/main" val="3698622404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1166203020"/>
                    </a:ext>
                  </a:extLst>
                </a:gridCol>
                <a:gridCol w="1275134">
                  <a:extLst>
                    <a:ext uri="{9D8B030D-6E8A-4147-A177-3AD203B41FA5}">
                      <a16:colId xmlns:a16="http://schemas.microsoft.com/office/drawing/2014/main" val="1847301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cap="none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테이블명</a:t>
                      </a:r>
                      <a:endParaRPr lang="en-US" sz="1100" b="1" i="0" u="none" strike="noStrike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cap="none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설명</a:t>
                      </a:r>
                      <a:endParaRPr lang="en-US" sz="1100" b="1" i="0" u="none" strike="noStrike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cap="none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추출방식</a:t>
                      </a:r>
                      <a:endParaRPr lang="en-US" sz="1100" b="1" i="0" u="none" strike="noStrike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515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apt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부동산 실거래가 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(5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개년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공공데이터 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29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starbucks_main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스타벅스 매장정보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웹크롤링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스벅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홈피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10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starbucks_kakao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매장별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카카오 평점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평점수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키워드 등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웹크롤링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지도검색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7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starbucks_naver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매장별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네이버 평점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평점수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키워드 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웹크롤링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지도검색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7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starbucks_google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매장별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구글 평점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평점수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키워드 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웹크롤링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지도검색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52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ediya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이디야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매장정보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웹크롤링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이댜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홈피</a:t>
                      </a:r>
                      <a:r>
                        <a:rPr lang="en-US" altLang="ko-KR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10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ediya_gangnam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이디야</a:t>
                      </a: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강남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71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budong_gangnam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부동산 강남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32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starbucks_gangnam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스타벅스 강남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3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1036768" rtl="0" eaLnBrk="1" fontAlgn="ctr" latinLnBrk="1" hangingPunct="1"/>
                      <a:r>
                        <a:rPr lang="en-US" altLang="ko-KR" sz="1000" b="0" i="0" u="none" strike="noStrike" kern="1200" cap="none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subway</a:t>
                      </a:r>
                      <a:endParaRPr lang="ko-KR" altLang="en-US" sz="1000" b="0" i="0" u="none" strike="noStrike" kern="1200" cap="none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지하철 유동인구</a:t>
                      </a: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262626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90968"/>
                  </a:ext>
                </a:extLst>
              </a:tr>
            </a:tbl>
          </a:graphicData>
        </a:graphic>
      </p:graphicFrame>
      <p:sp>
        <p:nvSpPr>
          <p:cNvPr id="73" name="직각 삼각형 72">
            <a:extLst>
              <a:ext uri="{FF2B5EF4-FFF2-40B4-BE49-F238E27FC236}">
                <a16:creationId xmlns:a16="http://schemas.microsoft.com/office/drawing/2014/main" id="{2ECFD2C0-DB1D-FD46-D546-94D9FFFC7748}"/>
              </a:ext>
            </a:extLst>
          </p:cNvPr>
          <p:cNvSpPr/>
          <p:nvPr/>
        </p:nvSpPr>
        <p:spPr>
          <a:xfrm rot="5400000">
            <a:off x="5124577" y="6276948"/>
            <a:ext cx="333374" cy="33337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AD4473-EAC9-D52B-71F2-2B81D405EF76}"/>
              </a:ext>
            </a:extLst>
          </p:cNvPr>
          <p:cNvSpPr txBox="1"/>
          <p:nvPr/>
        </p:nvSpPr>
        <p:spPr>
          <a:xfrm>
            <a:off x="5583361" y="3550113"/>
            <a:ext cx="13510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44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데이터 상세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C8B31-F285-92DF-D8A6-BA14069F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0" y="2454471"/>
            <a:ext cx="5025185" cy="38144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E6FA3-9E9A-717A-C737-57B059DC73C4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6">
            <a:extLst>
              <a:ext uri="{FF2B5EF4-FFF2-40B4-BE49-F238E27FC236}">
                <a16:creationId xmlns:a16="http://schemas.microsoft.com/office/drawing/2014/main" id="{F9514DFA-EA05-C0C1-3230-BA1D3F139BAB}"/>
              </a:ext>
            </a:extLst>
          </p:cNvPr>
          <p:cNvSpPr txBox="1"/>
          <p:nvPr/>
        </p:nvSpPr>
        <p:spPr>
          <a:xfrm flipH="1">
            <a:off x="4317035" y="2436115"/>
            <a:ext cx="3415614" cy="3374385"/>
          </a:xfrm>
          <a:prstGeom prst="round2DiagRect">
            <a:avLst>
              <a:gd name="adj1" fmla="val 2565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  <a:alpha val="25000"/>
              </a:schemeClr>
            </a:solidFill>
          </a:ln>
          <a:effectLst>
            <a:outerShdw blurRad="50800" dist="38100" algn="l" rotWithShape="0">
              <a:prstClr val="black">
                <a:alpha val="14000"/>
              </a:prstClr>
            </a:outerShdw>
          </a:effectLst>
        </p:spPr>
        <p:txBody>
          <a:bodyPr wrap="square" lIns="82647" tIns="38555" rIns="82647" bIns="38555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sym typeface="KoPub돋움체 Medium"/>
            </a:endParaRPr>
          </a:p>
        </p:txBody>
      </p:sp>
      <p:sp>
        <p:nvSpPr>
          <p:cNvPr id="2" name="TextBox 146">
            <a:extLst>
              <a:ext uri="{FF2B5EF4-FFF2-40B4-BE49-F238E27FC236}">
                <a16:creationId xmlns:a16="http://schemas.microsoft.com/office/drawing/2014/main" id="{BB80F90F-17EA-0684-0A54-201259545251}"/>
              </a:ext>
            </a:extLst>
          </p:cNvPr>
          <p:cNvSpPr txBox="1"/>
          <p:nvPr/>
        </p:nvSpPr>
        <p:spPr>
          <a:xfrm flipH="1">
            <a:off x="527409" y="2436115"/>
            <a:ext cx="3415614" cy="3374385"/>
          </a:xfrm>
          <a:prstGeom prst="round2DiagRect">
            <a:avLst>
              <a:gd name="adj1" fmla="val 2565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  <a:alpha val="25000"/>
              </a:schemeClr>
            </a:solidFill>
          </a:ln>
          <a:effectLst>
            <a:outerShdw blurRad="50800" dist="38100" algn="l" rotWithShape="0">
              <a:prstClr val="black">
                <a:alpha val="14000"/>
              </a:prstClr>
            </a:outerShdw>
          </a:effectLst>
        </p:spPr>
        <p:txBody>
          <a:bodyPr wrap="square" lIns="82647" tIns="38555" rIns="82647" bIns="38555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sym typeface="KoPub돋움체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한국에서 일상의 필수품으로 자리 잡은 커피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과거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십수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년간 꾸준한 사랑을 받아온 커피 브랜드는 무엇일까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</a:t>
            </a:r>
            <a:r>
              <a:rPr lang="ko-KR" altLang="en-US" sz="3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수행 경과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1DB20D-CE8E-CA57-E2AA-52F5D7FA1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11708" r="13287" b="13086"/>
          <a:stretch/>
        </p:blipFill>
        <p:spPr bwMode="auto">
          <a:xfrm>
            <a:off x="6721354" y="4719203"/>
            <a:ext cx="914400" cy="9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68A8E8-F3E4-A893-D57D-71585658A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t="13892" r="13652" b="10909"/>
          <a:stretch/>
        </p:blipFill>
        <p:spPr bwMode="auto">
          <a:xfrm>
            <a:off x="1590447" y="4819405"/>
            <a:ext cx="881935" cy="8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9EFDF9-634A-9BC1-70DC-25BC33A1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35" y="2635570"/>
            <a:ext cx="1208366" cy="8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96E1BA-6C91-C03C-C201-B401C8F50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14661" r="16495" b="14812"/>
          <a:stretch/>
        </p:blipFill>
        <p:spPr bwMode="auto">
          <a:xfrm>
            <a:off x="930339" y="4027234"/>
            <a:ext cx="896803" cy="8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4AE9F4A-581F-9A57-DEB7-5F5271B2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690719"/>
            <a:ext cx="620585" cy="74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31211A1-A605-4EC1-87BC-EA0820951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3" t="14166" r="16761" b="11340"/>
          <a:stretch/>
        </p:blipFill>
        <p:spPr bwMode="auto">
          <a:xfrm>
            <a:off x="3409709" y="5194185"/>
            <a:ext cx="386928" cy="4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432C07-EE52-FD6B-D3AB-9A6A88C3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3" y="3870366"/>
            <a:ext cx="820353" cy="8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포스터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BD793C69-17DF-E0A4-C27D-1C76FE14024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20776" b="28915"/>
          <a:stretch/>
        </p:blipFill>
        <p:spPr>
          <a:xfrm>
            <a:off x="779046" y="2542965"/>
            <a:ext cx="1356887" cy="1327401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AF152AD-9C95-7FFE-8ADD-FFCF6136A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5351" r="5565" b="5622"/>
          <a:stretch/>
        </p:blipFill>
        <p:spPr bwMode="auto">
          <a:xfrm>
            <a:off x="2443830" y="3492260"/>
            <a:ext cx="881935" cy="10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1E65B714-7A33-30BC-EA55-18AD500EEDE6}"/>
              </a:ext>
            </a:extLst>
          </p:cNvPr>
          <p:cNvSpPr>
            <a:spLocks noEditPoints="1"/>
          </p:cNvSpPr>
          <p:nvPr/>
        </p:nvSpPr>
        <p:spPr bwMode="auto">
          <a:xfrm>
            <a:off x="527409" y="1822552"/>
            <a:ext cx="339837" cy="244501"/>
          </a:xfrm>
          <a:custGeom>
            <a:avLst/>
            <a:gdLst>
              <a:gd name="T0" fmla="*/ 142 w 611"/>
              <a:gd name="T1" fmla="*/ 269 h 583"/>
              <a:gd name="T2" fmla="*/ 142 w 611"/>
              <a:gd name="T3" fmla="*/ 318 h 583"/>
              <a:gd name="T4" fmla="*/ 265 w 611"/>
              <a:gd name="T5" fmla="*/ 318 h 583"/>
              <a:gd name="T6" fmla="*/ 265 w 611"/>
              <a:gd name="T7" fmla="*/ 583 h 583"/>
              <a:gd name="T8" fmla="*/ 0 w 611"/>
              <a:gd name="T9" fmla="*/ 583 h 583"/>
              <a:gd name="T10" fmla="*/ 0 w 611"/>
              <a:gd name="T11" fmla="*/ 269 h 583"/>
              <a:gd name="T12" fmla="*/ 85 w 611"/>
              <a:gd name="T13" fmla="*/ 48 h 583"/>
              <a:gd name="T14" fmla="*/ 233 w 611"/>
              <a:gd name="T15" fmla="*/ 0 h 583"/>
              <a:gd name="T16" fmla="*/ 233 w 611"/>
              <a:gd name="T17" fmla="*/ 142 h 583"/>
              <a:gd name="T18" fmla="*/ 142 w 611"/>
              <a:gd name="T19" fmla="*/ 269 h 583"/>
              <a:gd name="T20" fmla="*/ 580 w 611"/>
              <a:gd name="T21" fmla="*/ 142 h 583"/>
              <a:gd name="T22" fmla="*/ 580 w 611"/>
              <a:gd name="T23" fmla="*/ 0 h 583"/>
              <a:gd name="T24" fmla="*/ 432 w 611"/>
              <a:gd name="T25" fmla="*/ 48 h 583"/>
              <a:gd name="T26" fmla="*/ 347 w 611"/>
              <a:gd name="T27" fmla="*/ 269 h 583"/>
              <a:gd name="T28" fmla="*/ 347 w 611"/>
              <a:gd name="T29" fmla="*/ 583 h 583"/>
              <a:gd name="T30" fmla="*/ 611 w 611"/>
              <a:gd name="T31" fmla="*/ 583 h 583"/>
              <a:gd name="T32" fmla="*/ 611 w 611"/>
              <a:gd name="T33" fmla="*/ 318 h 583"/>
              <a:gd name="T34" fmla="*/ 488 w 611"/>
              <a:gd name="T35" fmla="*/ 318 h 583"/>
              <a:gd name="T36" fmla="*/ 488 w 611"/>
              <a:gd name="T37" fmla="*/ 269 h 583"/>
              <a:gd name="T38" fmla="*/ 580 w 611"/>
              <a:gd name="T39" fmla="*/ 142 h 583"/>
              <a:gd name="T40" fmla="*/ 580 w 611"/>
              <a:gd name="T41" fmla="*/ 142 h 583"/>
              <a:gd name="T42" fmla="*/ 580 w 611"/>
              <a:gd name="T43" fmla="*/ 14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1" h="583">
                <a:moveTo>
                  <a:pt x="142" y="269"/>
                </a:moveTo>
                <a:cubicBezTo>
                  <a:pt x="142" y="318"/>
                  <a:pt x="142" y="318"/>
                  <a:pt x="142" y="318"/>
                </a:cubicBezTo>
                <a:cubicBezTo>
                  <a:pt x="265" y="318"/>
                  <a:pt x="265" y="318"/>
                  <a:pt x="265" y="318"/>
                </a:cubicBezTo>
                <a:cubicBezTo>
                  <a:pt x="265" y="583"/>
                  <a:pt x="265" y="583"/>
                  <a:pt x="26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169"/>
                  <a:pt x="29" y="95"/>
                  <a:pt x="85" y="48"/>
                </a:cubicBezTo>
                <a:cubicBezTo>
                  <a:pt x="125" y="16"/>
                  <a:pt x="174" y="0"/>
                  <a:pt x="233" y="0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01" y="142"/>
                  <a:pt x="142" y="142"/>
                  <a:pt x="142" y="269"/>
                </a:cubicBezTo>
                <a:close/>
                <a:moveTo>
                  <a:pt x="580" y="142"/>
                </a:moveTo>
                <a:cubicBezTo>
                  <a:pt x="580" y="0"/>
                  <a:pt x="580" y="0"/>
                  <a:pt x="580" y="0"/>
                </a:cubicBezTo>
                <a:cubicBezTo>
                  <a:pt x="521" y="0"/>
                  <a:pt x="471" y="16"/>
                  <a:pt x="432" y="48"/>
                </a:cubicBezTo>
                <a:cubicBezTo>
                  <a:pt x="375" y="95"/>
                  <a:pt x="347" y="169"/>
                  <a:pt x="347" y="269"/>
                </a:cubicBezTo>
                <a:cubicBezTo>
                  <a:pt x="347" y="583"/>
                  <a:pt x="347" y="583"/>
                  <a:pt x="347" y="583"/>
                </a:cubicBezTo>
                <a:cubicBezTo>
                  <a:pt x="611" y="583"/>
                  <a:pt x="611" y="583"/>
                  <a:pt x="611" y="583"/>
                </a:cubicBezTo>
                <a:cubicBezTo>
                  <a:pt x="611" y="318"/>
                  <a:pt x="611" y="318"/>
                  <a:pt x="611" y="318"/>
                </a:cubicBezTo>
                <a:cubicBezTo>
                  <a:pt x="488" y="318"/>
                  <a:pt x="488" y="318"/>
                  <a:pt x="488" y="318"/>
                </a:cubicBezTo>
                <a:cubicBezTo>
                  <a:pt x="488" y="269"/>
                  <a:pt x="488" y="269"/>
                  <a:pt x="488" y="269"/>
                </a:cubicBezTo>
                <a:cubicBezTo>
                  <a:pt x="488" y="142"/>
                  <a:pt x="548" y="142"/>
                  <a:pt x="580" y="142"/>
                </a:cubicBezTo>
                <a:close/>
                <a:moveTo>
                  <a:pt x="580" y="142"/>
                </a:moveTo>
                <a:cubicBezTo>
                  <a:pt x="580" y="142"/>
                  <a:pt x="580" y="142"/>
                  <a:pt x="580" y="142"/>
                </a:cubicBezTo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AAE865D-2B89-360A-12EC-7456C5F8D59B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503238" y="1832207"/>
            <a:ext cx="424654" cy="305524"/>
          </a:xfrm>
          <a:custGeom>
            <a:avLst/>
            <a:gdLst>
              <a:gd name="T0" fmla="*/ 142 w 611"/>
              <a:gd name="T1" fmla="*/ 269 h 583"/>
              <a:gd name="T2" fmla="*/ 142 w 611"/>
              <a:gd name="T3" fmla="*/ 318 h 583"/>
              <a:gd name="T4" fmla="*/ 265 w 611"/>
              <a:gd name="T5" fmla="*/ 318 h 583"/>
              <a:gd name="T6" fmla="*/ 265 w 611"/>
              <a:gd name="T7" fmla="*/ 583 h 583"/>
              <a:gd name="T8" fmla="*/ 0 w 611"/>
              <a:gd name="T9" fmla="*/ 583 h 583"/>
              <a:gd name="T10" fmla="*/ 0 w 611"/>
              <a:gd name="T11" fmla="*/ 269 h 583"/>
              <a:gd name="T12" fmla="*/ 85 w 611"/>
              <a:gd name="T13" fmla="*/ 48 h 583"/>
              <a:gd name="T14" fmla="*/ 233 w 611"/>
              <a:gd name="T15" fmla="*/ 0 h 583"/>
              <a:gd name="T16" fmla="*/ 233 w 611"/>
              <a:gd name="T17" fmla="*/ 142 h 583"/>
              <a:gd name="T18" fmla="*/ 142 w 611"/>
              <a:gd name="T19" fmla="*/ 269 h 583"/>
              <a:gd name="T20" fmla="*/ 580 w 611"/>
              <a:gd name="T21" fmla="*/ 142 h 583"/>
              <a:gd name="T22" fmla="*/ 580 w 611"/>
              <a:gd name="T23" fmla="*/ 0 h 583"/>
              <a:gd name="T24" fmla="*/ 432 w 611"/>
              <a:gd name="T25" fmla="*/ 48 h 583"/>
              <a:gd name="T26" fmla="*/ 347 w 611"/>
              <a:gd name="T27" fmla="*/ 269 h 583"/>
              <a:gd name="T28" fmla="*/ 347 w 611"/>
              <a:gd name="T29" fmla="*/ 583 h 583"/>
              <a:gd name="T30" fmla="*/ 611 w 611"/>
              <a:gd name="T31" fmla="*/ 583 h 583"/>
              <a:gd name="T32" fmla="*/ 611 w 611"/>
              <a:gd name="T33" fmla="*/ 318 h 583"/>
              <a:gd name="T34" fmla="*/ 488 w 611"/>
              <a:gd name="T35" fmla="*/ 318 h 583"/>
              <a:gd name="T36" fmla="*/ 488 w 611"/>
              <a:gd name="T37" fmla="*/ 269 h 583"/>
              <a:gd name="T38" fmla="*/ 580 w 611"/>
              <a:gd name="T39" fmla="*/ 142 h 583"/>
              <a:gd name="T40" fmla="*/ 580 w 611"/>
              <a:gd name="T41" fmla="*/ 142 h 583"/>
              <a:gd name="T42" fmla="*/ 580 w 611"/>
              <a:gd name="T43" fmla="*/ 14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1" h="583">
                <a:moveTo>
                  <a:pt x="142" y="269"/>
                </a:moveTo>
                <a:cubicBezTo>
                  <a:pt x="142" y="318"/>
                  <a:pt x="142" y="318"/>
                  <a:pt x="142" y="318"/>
                </a:cubicBezTo>
                <a:cubicBezTo>
                  <a:pt x="265" y="318"/>
                  <a:pt x="265" y="318"/>
                  <a:pt x="265" y="318"/>
                </a:cubicBezTo>
                <a:cubicBezTo>
                  <a:pt x="265" y="583"/>
                  <a:pt x="265" y="583"/>
                  <a:pt x="26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169"/>
                  <a:pt x="29" y="95"/>
                  <a:pt x="85" y="48"/>
                </a:cubicBezTo>
                <a:cubicBezTo>
                  <a:pt x="125" y="16"/>
                  <a:pt x="174" y="0"/>
                  <a:pt x="233" y="0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01" y="142"/>
                  <a:pt x="142" y="142"/>
                  <a:pt x="142" y="269"/>
                </a:cubicBezTo>
                <a:close/>
                <a:moveTo>
                  <a:pt x="580" y="142"/>
                </a:moveTo>
                <a:cubicBezTo>
                  <a:pt x="580" y="0"/>
                  <a:pt x="580" y="0"/>
                  <a:pt x="580" y="0"/>
                </a:cubicBezTo>
                <a:cubicBezTo>
                  <a:pt x="521" y="0"/>
                  <a:pt x="471" y="16"/>
                  <a:pt x="432" y="48"/>
                </a:cubicBezTo>
                <a:cubicBezTo>
                  <a:pt x="375" y="95"/>
                  <a:pt x="347" y="169"/>
                  <a:pt x="347" y="269"/>
                </a:cubicBezTo>
                <a:cubicBezTo>
                  <a:pt x="347" y="583"/>
                  <a:pt x="347" y="583"/>
                  <a:pt x="347" y="583"/>
                </a:cubicBezTo>
                <a:cubicBezTo>
                  <a:pt x="611" y="583"/>
                  <a:pt x="611" y="583"/>
                  <a:pt x="611" y="583"/>
                </a:cubicBezTo>
                <a:cubicBezTo>
                  <a:pt x="611" y="318"/>
                  <a:pt x="611" y="318"/>
                  <a:pt x="611" y="318"/>
                </a:cubicBezTo>
                <a:cubicBezTo>
                  <a:pt x="488" y="318"/>
                  <a:pt x="488" y="318"/>
                  <a:pt x="488" y="318"/>
                </a:cubicBezTo>
                <a:cubicBezTo>
                  <a:pt x="488" y="269"/>
                  <a:pt x="488" y="269"/>
                  <a:pt x="488" y="269"/>
                </a:cubicBezTo>
                <a:cubicBezTo>
                  <a:pt x="488" y="142"/>
                  <a:pt x="548" y="142"/>
                  <a:pt x="580" y="142"/>
                </a:cubicBezTo>
                <a:close/>
                <a:moveTo>
                  <a:pt x="580" y="142"/>
                </a:moveTo>
                <a:cubicBezTo>
                  <a:pt x="580" y="142"/>
                  <a:pt x="580" y="142"/>
                  <a:pt x="580" y="14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E4C7A4AA-AA86-1D73-5FC8-E914AB294C10}"/>
              </a:ext>
            </a:extLst>
          </p:cNvPr>
          <p:cNvSpPr txBox="1">
            <a:spLocks/>
          </p:cNvSpPr>
          <p:nvPr/>
        </p:nvSpPr>
        <p:spPr>
          <a:xfrm>
            <a:off x="1000357" y="1943775"/>
            <a:ext cx="2490334" cy="615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2010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그 시절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A6DF0E0D-D854-6BB3-19AE-30C75103747E}"/>
              </a:ext>
            </a:extLst>
          </p:cNvPr>
          <p:cNvSpPr txBox="1">
            <a:spLocks/>
          </p:cNvSpPr>
          <p:nvPr/>
        </p:nvSpPr>
        <p:spPr>
          <a:xfrm>
            <a:off x="5312487" y="1943775"/>
            <a:ext cx="1215855" cy="615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현재는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4626CEC2-E765-1F82-9125-3692A049FF60}"/>
              </a:ext>
            </a:extLst>
          </p:cNvPr>
          <p:cNvSpPr>
            <a:spLocks noEditPoints="1"/>
          </p:cNvSpPr>
          <p:nvPr/>
        </p:nvSpPr>
        <p:spPr bwMode="auto">
          <a:xfrm>
            <a:off x="4907868" y="1822552"/>
            <a:ext cx="339837" cy="244501"/>
          </a:xfrm>
          <a:custGeom>
            <a:avLst/>
            <a:gdLst>
              <a:gd name="T0" fmla="*/ 142 w 611"/>
              <a:gd name="T1" fmla="*/ 269 h 583"/>
              <a:gd name="T2" fmla="*/ 142 w 611"/>
              <a:gd name="T3" fmla="*/ 318 h 583"/>
              <a:gd name="T4" fmla="*/ 265 w 611"/>
              <a:gd name="T5" fmla="*/ 318 h 583"/>
              <a:gd name="T6" fmla="*/ 265 w 611"/>
              <a:gd name="T7" fmla="*/ 583 h 583"/>
              <a:gd name="T8" fmla="*/ 0 w 611"/>
              <a:gd name="T9" fmla="*/ 583 h 583"/>
              <a:gd name="T10" fmla="*/ 0 w 611"/>
              <a:gd name="T11" fmla="*/ 269 h 583"/>
              <a:gd name="T12" fmla="*/ 85 w 611"/>
              <a:gd name="T13" fmla="*/ 48 h 583"/>
              <a:gd name="T14" fmla="*/ 233 w 611"/>
              <a:gd name="T15" fmla="*/ 0 h 583"/>
              <a:gd name="T16" fmla="*/ 233 w 611"/>
              <a:gd name="T17" fmla="*/ 142 h 583"/>
              <a:gd name="T18" fmla="*/ 142 w 611"/>
              <a:gd name="T19" fmla="*/ 269 h 583"/>
              <a:gd name="T20" fmla="*/ 580 w 611"/>
              <a:gd name="T21" fmla="*/ 142 h 583"/>
              <a:gd name="T22" fmla="*/ 580 w 611"/>
              <a:gd name="T23" fmla="*/ 0 h 583"/>
              <a:gd name="T24" fmla="*/ 432 w 611"/>
              <a:gd name="T25" fmla="*/ 48 h 583"/>
              <a:gd name="T26" fmla="*/ 347 w 611"/>
              <a:gd name="T27" fmla="*/ 269 h 583"/>
              <a:gd name="T28" fmla="*/ 347 w 611"/>
              <a:gd name="T29" fmla="*/ 583 h 583"/>
              <a:gd name="T30" fmla="*/ 611 w 611"/>
              <a:gd name="T31" fmla="*/ 583 h 583"/>
              <a:gd name="T32" fmla="*/ 611 w 611"/>
              <a:gd name="T33" fmla="*/ 318 h 583"/>
              <a:gd name="T34" fmla="*/ 488 w 611"/>
              <a:gd name="T35" fmla="*/ 318 h 583"/>
              <a:gd name="T36" fmla="*/ 488 w 611"/>
              <a:gd name="T37" fmla="*/ 269 h 583"/>
              <a:gd name="T38" fmla="*/ 580 w 611"/>
              <a:gd name="T39" fmla="*/ 142 h 583"/>
              <a:gd name="T40" fmla="*/ 580 w 611"/>
              <a:gd name="T41" fmla="*/ 142 h 583"/>
              <a:gd name="T42" fmla="*/ 580 w 611"/>
              <a:gd name="T43" fmla="*/ 14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1" h="583">
                <a:moveTo>
                  <a:pt x="142" y="269"/>
                </a:moveTo>
                <a:cubicBezTo>
                  <a:pt x="142" y="318"/>
                  <a:pt x="142" y="318"/>
                  <a:pt x="142" y="318"/>
                </a:cubicBezTo>
                <a:cubicBezTo>
                  <a:pt x="265" y="318"/>
                  <a:pt x="265" y="318"/>
                  <a:pt x="265" y="318"/>
                </a:cubicBezTo>
                <a:cubicBezTo>
                  <a:pt x="265" y="583"/>
                  <a:pt x="265" y="583"/>
                  <a:pt x="26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169"/>
                  <a:pt x="29" y="95"/>
                  <a:pt x="85" y="48"/>
                </a:cubicBezTo>
                <a:cubicBezTo>
                  <a:pt x="125" y="16"/>
                  <a:pt x="174" y="0"/>
                  <a:pt x="233" y="0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01" y="142"/>
                  <a:pt x="142" y="142"/>
                  <a:pt x="142" y="269"/>
                </a:cubicBezTo>
                <a:close/>
                <a:moveTo>
                  <a:pt x="580" y="142"/>
                </a:moveTo>
                <a:cubicBezTo>
                  <a:pt x="580" y="0"/>
                  <a:pt x="580" y="0"/>
                  <a:pt x="580" y="0"/>
                </a:cubicBezTo>
                <a:cubicBezTo>
                  <a:pt x="521" y="0"/>
                  <a:pt x="471" y="16"/>
                  <a:pt x="432" y="48"/>
                </a:cubicBezTo>
                <a:cubicBezTo>
                  <a:pt x="375" y="95"/>
                  <a:pt x="347" y="169"/>
                  <a:pt x="347" y="269"/>
                </a:cubicBezTo>
                <a:cubicBezTo>
                  <a:pt x="347" y="583"/>
                  <a:pt x="347" y="583"/>
                  <a:pt x="347" y="583"/>
                </a:cubicBezTo>
                <a:cubicBezTo>
                  <a:pt x="611" y="583"/>
                  <a:pt x="611" y="583"/>
                  <a:pt x="611" y="583"/>
                </a:cubicBezTo>
                <a:cubicBezTo>
                  <a:pt x="611" y="318"/>
                  <a:pt x="611" y="318"/>
                  <a:pt x="611" y="318"/>
                </a:cubicBezTo>
                <a:cubicBezTo>
                  <a:pt x="488" y="318"/>
                  <a:pt x="488" y="318"/>
                  <a:pt x="488" y="318"/>
                </a:cubicBezTo>
                <a:cubicBezTo>
                  <a:pt x="488" y="269"/>
                  <a:pt x="488" y="269"/>
                  <a:pt x="488" y="269"/>
                </a:cubicBezTo>
                <a:cubicBezTo>
                  <a:pt x="488" y="142"/>
                  <a:pt x="548" y="142"/>
                  <a:pt x="580" y="142"/>
                </a:cubicBezTo>
                <a:close/>
                <a:moveTo>
                  <a:pt x="580" y="142"/>
                </a:moveTo>
                <a:cubicBezTo>
                  <a:pt x="580" y="142"/>
                  <a:pt x="580" y="142"/>
                  <a:pt x="580" y="142"/>
                </a:cubicBezTo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02CA61D-84BB-E78A-5E85-B1572E1EA073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6442164" y="1832207"/>
            <a:ext cx="424654" cy="305524"/>
          </a:xfrm>
          <a:custGeom>
            <a:avLst/>
            <a:gdLst>
              <a:gd name="T0" fmla="*/ 142 w 611"/>
              <a:gd name="T1" fmla="*/ 269 h 583"/>
              <a:gd name="T2" fmla="*/ 142 w 611"/>
              <a:gd name="T3" fmla="*/ 318 h 583"/>
              <a:gd name="T4" fmla="*/ 265 w 611"/>
              <a:gd name="T5" fmla="*/ 318 h 583"/>
              <a:gd name="T6" fmla="*/ 265 w 611"/>
              <a:gd name="T7" fmla="*/ 583 h 583"/>
              <a:gd name="T8" fmla="*/ 0 w 611"/>
              <a:gd name="T9" fmla="*/ 583 h 583"/>
              <a:gd name="T10" fmla="*/ 0 w 611"/>
              <a:gd name="T11" fmla="*/ 269 h 583"/>
              <a:gd name="T12" fmla="*/ 85 w 611"/>
              <a:gd name="T13" fmla="*/ 48 h 583"/>
              <a:gd name="T14" fmla="*/ 233 w 611"/>
              <a:gd name="T15" fmla="*/ 0 h 583"/>
              <a:gd name="T16" fmla="*/ 233 w 611"/>
              <a:gd name="T17" fmla="*/ 142 h 583"/>
              <a:gd name="T18" fmla="*/ 142 w 611"/>
              <a:gd name="T19" fmla="*/ 269 h 583"/>
              <a:gd name="T20" fmla="*/ 580 w 611"/>
              <a:gd name="T21" fmla="*/ 142 h 583"/>
              <a:gd name="T22" fmla="*/ 580 w 611"/>
              <a:gd name="T23" fmla="*/ 0 h 583"/>
              <a:gd name="T24" fmla="*/ 432 w 611"/>
              <a:gd name="T25" fmla="*/ 48 h 583"/>
              <a:gd name="T26" fmla="*/ 347 w 611"/>
              <a:gd name="T27" fmla="*/ 269 h 583"/>
              <a:gd name="T28" fmla="*/ 347 w 611"/>
              <a:gd name="T29" fmla="*/ 583 h 583"/>
              <a:gd name="T30" fmla="*/ 611 w 611"/>
              <a:gd name="T31" fmla="*/ 583 h 583"/>
              <a:gd name="T32" fmla="*/ 611 w 611"/>
              <a:gd name="T33" fmla="*/ 318 h 583"/>
              <a:gd name="T34" fmla="*/ 488 w 611"/>
              <a:gd name="T35" fmla="*/ 318 h 583"/>
              <a:gd name="T36" fmla="*/ 488 w 611"/>
              <a:gd name="T37" fmla="*/ 269 h 583"/>
              <a:gd name="T38" fmla="*/ 580 w 611"/>
              <a:gd name="T39" fmla="*/ 142 h 583"/>
              <a:gd name="T40" fmla="*/ 580 w 611"/>
              <a:gd name="T41" fmla="*/ 142 h 583"/>
              <a:gd name="T42" fmla="*/ 580 w 611"/>
              <a:gd name="T43" fmla="*/ 14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1" h="583">
                <a:moveTo>
                  <a:pt x="142" y="269"/>
                </a:moveTo>
                <a:cubicBezTo>
                  <a:pt x="142" y="318"/>
                  <a:pt x="142" y="318"/>
                  <a:pt x="142" y="318"/>
                </a:cubicBezTo>
                <a:cubicBezTo>
                  <a:pt x="265" y="318"/>
                  <a:pt x="265" y="318"/>
                  <a:pt x="265" y="318"/>
                </a:cubicBezTo>
                <a:cubicBezTo>
                  <a:pt x="265" y="583"/>
                  <a:pt x="265" y="583"/>
                  <a:pt x="26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169"/>
                  <a:pt x="29" y="95"/>
                  <a:pt x="85" y="48"/>
                </a:cubicBezTo>
                <a:cubicBezTo>
                  <a:pt x="125" y="16"/>
                  <a:pt x="174" y="0"/>
                  <a:pt x="233" y="0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01" y="142"/>
                  <a:pt x="142" y="142"/>
                  <a:pt x="142" y="269"/>
                </a:cubicBezTo>
                <a:close/>
                <a:moveTo>
                  <a:pt x="580" y="142"/>
                </a:moveTo>
                <a:cubicBezTo>
                  <a:pt x="580" y="0"/>
                  <a:pt x="580" y="0"/>
                  <a:pt x="580" y="0"/>
                </a:cubicBezTo>
                <a:cubicBezTo>
                  <a:pt x="521" y="0"/>
                  <a:pt x="471" y="16"/>
                  <a:pt x="432" y="48"/>
                </a:cubicBezTo>
                <a:cubicBezTo>
                  <a:pt x="375" y="95"/>
                  <a:pt x="347" y="169"/>
                  <a:pt x="347" y="269"/>
                </a:cubicBezTo>
                <a:cubicBezTo>
                  <a:pt x="347" y="583"/>
                  <a:pt x="347" y="583"/>
                  <a:pt x="347" y="583"/>
                </a:cubicBezTo>
                <a:cubicBezTo>
                  <a:pt x="611" y="583"/>
                  <a:pt x="611" y="583"/>
                  <a:pt x="611" y="583"/>
                </a:cubicBezTo>
                <a:cubicBezTo>
                  <a:pt x="611" y="318"/>
                  <a:pt x="611" y="318"/>
                  <a:pt x="611" y="318"/>
                </a:cubicBezTo>
                <a:cubicBezTo>
                  <a:pt x="488" y="318"/>
                  <a:pt x="488" y="318"/>
                  <a:pt x="488" y="318"/>
                </a:cubicBezTo>
                <a:cubicBezTo>
                  <a:pt x="488" y="269"/>
                  <a:pt x="488" y="269"/>
                  <a:pt x="488" y="269"/>
                </a:cubicBezTo>
                <a:cubicBezTo>
                  <a:pt x="488" y="142"/>
                  <a:pt x="548" y="142"/>
                  <a:pt x="580" y="142"/>
                </a:cubicBezTo>
                <a:close/>
                <a:moveTo>
                  <a:pt x="580" y="142"/>
                </a:moveTo>
                <a:cubicBezTo>
                  <a:pt x="580" y="142"/>
                  <a:pt x="580" y="142"/>
                  <a:pt x="580" y="14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pic>
        <p:nvPicPr>
          <p:cNvPr id="26" name="그림 25" descr="텍스트, 포스터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C2F5DB3B-A743-7EBF-3051-EBBBA378DD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20776" b="28915"/>
          <a:stretch/>
        </p:blipFill>
        <p:spPr>
          <a:xfrm>
            <a:off x="4368101" y="2542965"/>
            <a:ext cx="2018335" cy="1974475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347A6D-6AC9-DA46-D4F9-EB290BC1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5" b="26459"/>
          <a:stretch/>
        </p:blipFill>
        <p:spPr bwMode="auto">
          <a:xfrm>
            <a:off x="4465002" y="4470823"/>
            <a:ext cx="2204496" cy="6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B51401-6C45-415E-4D37-1821894F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31" y="2734915"/>
            <a:ext cx="1070777" cy="107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양쪽 모서리가 둥근 사각형 40">
            <a:extLst>
              <a:ext uri="{FF2B5EF4-FFF2-40B4-BE49-F238E27FC236}">
                <a16:creationId xmlns:a16="http://schemas.microsoft.com/office/drawing/2014/main" id="{DBCC7A7E-7031-2359-D2F4-A8426CDE741C}"/>
              </a:ext>
            </a:extLst>
          </p:cNvPr>
          <p:cNvSpPr/>
          <p:nvPr/>
        </p:nvSpPr>
        <p:spPr>
          <a:xfrm>
            <a:off x="526514" y="5961447"/>
            <a:ext cx="11169992" cy="6459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0" bIns="0" anchor="ctr" anchorCtr="0"/>
          <a:lstStyle/>
          <a:p>
            <a:pPr algn="ctr" defTabSz="179388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ko-KR" altLang="en-US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과거에도 현재에서 부동의 </a:t>
            </a:r>
            <a:r>
              <a:rPr lang="en-US" altLang="ko-KR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위를 차지하고 있는 </a:t>
            </a:r>
            <a:r>
              <a:rPr lang="ko-KR" altLang="en-US" sz="2000" b="1" u="sng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스타벅스</a:t>
            </a:r>
            <a:r>
              <a:rPr lang="en-US" altLang="ko-KR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단순히 </a:t>
            </a:r>
            <a:r>
              <a:rPr lang="ko-KR" altLang="en-US" sz="2000" b="1" u="sng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수</a:t>
            </a:r>
            <a:r>
              <a:rPr lang="ko-KR" altLang="en-US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</a:t>
            </a:r>
            <a:r>
              <a:rPr lang="en-US" altLang="ko-KR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1" u="sng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매출액</a:t>
            </a:r>
            <a:r>
              <a:rPr lang="ko-KR" altLang="en-US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높다고 성공한 것일까</a:t>
            </a:r>
            <a:r>
              <a:rPr lang="en-US" altLang="ko-KR" sz="160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1600" b="1" spc="-200" dirty="0">
              <a:ln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BF2BFE-4F4A-112B-F41C-C425EDB74D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2721" y="2451247"/>
            <a:ext cx="3743785" cy="315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23C441-2532-8157-010A-D11EFA94D7C1}"/>
              </a:ext>
            </a:extLst>
          </p:cNvPr>
          <p:cNvSpPr/>
          <p:nvPr/>
        </p:nvSpPr>
        <p:spPr>
          <a:xfrm>
            <a:off x="7948501" y="1943775"/>
            <a:ext cx="3743785" cy="432000"/>
          </a:xfrm>
          <a:prstGeom prst="rect">
            <a:avLst/>
          </a:prstGeom>
          <a:solidFill>
            <a:srgbClr val="0070C0"/>
          </a:solidFill>
          <a:ln w="952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커피전문점의 종합만족도 조사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 Box 1447">
            <a:extLst>
              <a:ext uri="{FF2B5EF4-FFF2-40B4-BE49-F238E27FC236}">
                <a16:creationId xmlns:a16="http://schemas.microsoft.com/office/drawing/2014/main" id="{843F74E2-4A60-C078-5406-F329CDAAC4FF}"/>
              </a:ext>
            </a:extLst>
          </p:cNvPr>
          <p:cNvSpPr txBox="1"/>
          <p:nvPr/>
        </p:nvSpPr>
        <p:spPr bwMode="auto">
          <a:xfrm>
            <a:off x="7929501" y="5700380"/>
            <a:ext cx="410715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828D82"/>
            </a:prstShdw>
          </a:effectLst>
        </p:spPr>
        <p:txBody>
          <a:bodyPr wrap="square" lIns="0" tIns="0" rIns="0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※ 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출처 </a:t>
            </a: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</a:t>
            </a: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24, 22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개월 </a:t>
            </a: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이상 성인 </a:t>
            </a:r>
            <a:r>
              <a:rPr lang="ko-KR" altLang="en-US" sz="800" spc="-26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소비스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1,400</a:t>
            </a:r>
            <a:r>
              <a:rPr lang="ko-KR" altLang="en-US" sz="800" spc="-2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 대상 온라인 설문조사</a:t>
            </a:r>
            <a:endParaRPr lang="en-US" altLang="ko-KR" sz="800" spc="-26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5B02560-4C1F-512D-241E-57E09B3DFFE2}"/>
              </a:ext>
            </a:extLst>
          </p:cNvPr>
          <p:cNvSpPr/>
          <p:nvPr/>
        </p:nvSpPr>
        <p:spPr>
          <a:xfrm>
            <a:off x="8507870" y="2565254"/>
            <a:ext cx="623430" cy="31351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086AAC-5B8F-051C-784D-F4D4A28C5EAD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3F3CE-12AB-7CCA-93E4-6764D83E3D82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F75ABD-1835-9EB7-989A-A81BB0803EB2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1B788D1-3378-419A-5B1C-B299AB698190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316CBA-AEE3-0753-5F7D-00BC9721FD2E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F903AD-FEAC-8000-F5B3-374738C411B5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A3FB62-8195-B84B-9826-98EB0EDFD83B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040923-3860-A2BE-D06F-B29814C394BD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9F709FD-4DA8-E3B6-21BC-3AE90DB83429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9642F30-667F-3F1A-6ECD-C630930C6A29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2A42D10-D872-9406-F40C-A3B29126AA2F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4880C2E-7857-50DC-27CE-EB41B5BC2D11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C6EA82-0465-E4D4-BF2C-E1F6ECD32126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양쪽 모서리가 둥근 사각형 40">
            <a:extLst>
              <a:ext uri="{FF2B5EF4-FFF2-40B4-BE49-F238E27FC236}">
                <a16:creationId xmlns:a16="http://schemas.microsoft.com/office/drawing/2014/main" id="{8B6ADAF9-EEE9-940E-6B72-DC90EAFAAD97}"/>
              </a:ext>
            </a:extLst>
          </p:cNvPr>
          <p:cNvSpPr/>
          <p:nvPr/>
        </p:nvSpPr>
        <p:spPr>
          <a:xfrm>
            <a:off x="333597" y="5234890"/>
            <a:ext cx="6802755" cy="122794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0" bIns="0" anchor="ctr" anchorCtr="0"/>
          <a:lstStyle/>
          <a:p>
            <a:pPr marL="887972" fontAlgn="base">
              <a:spcAft>
                <a:spcPct val="0"/>
              </a:spcAft>
              <a:buClr>
                <a:schemeClr val="bg1"/>
              </a:buClr>
              <a:defRPr/>
            </a:pPr>
            <a:endParaRPr lang="ko-KR" altLang="en-US" sz="1050" b="1" spc="-200" dirty="0">
              <a:ln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9" name="그림 18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E84D81A-7FED-1433-C12F-6781C856C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2" y="1880707"/>
            <a:ext cx="6760962" cy="3120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101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스타벅스는 다국적 커피전문점으로 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1971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창립하였으며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국내에는 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1999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이화여대 앞에 최초 입점하였습니다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959BE0-742E-1F16-BC86-CDAB388D64FA}"/>
              </a:ext>
            </a:extLst>
          </p:cNvPr>
          <p:cNvSpPr/>
          <p:nvPr/>
        </p:nvSpPr>
        <p:spPr bwMode="auto">
          <a:xfrm>
            <a:off x="446364" y="5320401"/>
            <a:ext cx="3457370" cy="103412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데이터 출처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연도별 재무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– 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전자공시시스템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(DART)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연도별 </a:t>
            </a:r>
            <a:r>
              <a:rPr lang="ko-KR" altLang="en-US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매장수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Global </a:t>
            </a:r>
            <a:r>
              <a:rPr lang="en-US" altLang="ko-KR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Starbugs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SEC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10-K Report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산업 성장률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2023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KREI </a:t>
            </a:r>
            <a:r>
              <a:rPr lang="ko-KR" altLang="en-US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한국농어촌연구원</a:t>
            </a:r>
            <a:endParaRPr lang="en-US" altLang="ko-KR" sz="1000" kern="8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 커피시장 성장률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Expert Market Research 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50D971-A261-41EF-87F6-31C3A8A34368}"/>
              </a:ext>
            </a:extLst>
          </p:cNvPr>
          <p:cNvSpPr/>
          <p:nvPr/>
        </p:nvSpPr>
        <p:spPr bwMode="auto">
          <a:xfrm>
            <a:off x="3573949" y="5337212"/>
            <a:ext cx="1555601" cy="41088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활용된 기술 및 구현방법 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파이썬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87B6909-F875-7B22-C6A2-604DAC4DCABB}"/>
              </a:ext>
            </a:extLst>
          </p:cNvPr>
          <p:cNvSpPr/>
          <p:nvPr/>
        </p:nvSpPr>
        <p:spPr>
          <a:xfrm>
            <a:off x="839416" y="4364309"/>
            <a:ext cx="521922" cy="521922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FA02F6-CA50-5008-C04A-6EC060B5F9EB}"/>
              </a:ext>
            </a:extLst>
          </p:cNvPr>
          <p:cNvSpPr/>
          <p:nvPr/>
        </p:nvSpPr>
        <p:spPr>
          <a:xfrm>
            <a:off x="6195858" y="2233658"/>
            <a:ext cx="521922" cy="521922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D17F6-DF60-29A6-9911-D05063545CB0}"/>
              </a:ext>
            </a:extLst>
          </p:cNvPr>
          <p:cNvSpPr/>
          <p:nvPr/>
        </p:nvSpPr>
        <p:spPr bwMode="auto">
          <a:xfrm>
            <a:off x="5310245" y="5341020"/>
            <a:ext cx="1439160" cy="82638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활용코드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Matplotlib, pandas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corrcoef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numpy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 모델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sklearn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000" kern="8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BE5B7D-68BA-9866-7457-D030076C1C58}"/>
              </a:ext>
            </a:extLst>
          </p:cNvPr>
          <p:cNvCxnSpPr/>
          <p:nvPr/>
        </p:nvCxnSpPr>
        <p:spPr>
          <a:xfrm>
            <a:off x="3448658" y="5341977"/>
            <a:ext cx="0" cy="10125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2549469-88D3-4689-BEDF-6917748FAE50}"/>
              </a:ext>
            </a:extLst>
          </p:cNvPr>
          <p:cNvCxnSpPr/>
          <p:nvPr/>
        </p:nvCxnSpPr>
        <p:spPr>
          <a:xfrm>
            <a:off x="5100975" y="5341977"/>
            <a:ext cx="0" cy="10125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74B67E-2D18-12A9-70CE-8C0842265791}"/>
              </a:ext>
            </a:extLst>
          </p:cNvPr>
          <p:cNvSpPr/>
          <p:nvPr/>
        </p:nvSpPr>
        <p:spPr>
          <a:xfrm>
            <a:off x="7849437" y="2177367"/>
            <a:ext cx="3539151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당 높은 매출</a:t>
            </a:r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이익 성장률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164F74-5CD6-3A27-FE0D-CCAE86B75594}"/>
              </a:ext>
            </a:extLst>
          </p:cNvPr>
          <p:cNvSpPr/>
          <p:nvPr/>
        </p:nvSpPr>
        <p:spPr>
          <a:xfrm>
            <a:off x="7464392" y="2534719"/>
            <a:ext cx="4341720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315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매장이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1,870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개로 확장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(493%,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연평균 </a:t>
            </a:r>
            <a:r>
              <a:rPr lang="en-US" altLang="ko-KR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14.7%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확장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2,400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억원대의 매출액에서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천억원대로 성장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(1,112%,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연평균 </a:t>
            </a:r>
            <a:r>
              <a:rPr lang="en-US" altLang="ko-KR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21.2%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약 순이익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230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억원에서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1,200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억원대로 성장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(551%,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연평균 </a:t>
            </a:r>
            <a:r>
              <a:rPr lang="en-US" altLang="ko-KR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15.5%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증가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매출액과 순이익의 높은 상관관계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(98%, 87%)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보이며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회귀분석 결과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매출액과 순이익에 각각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1,723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119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증가시켰음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60FB0B-4489-DA18-45BC-46E9AD4AC3FF}"/>
              </a:ext>
            </a:extLst>
          </p:cNvPr>
          <p:cNvSpPr/>
          <p:nvPr/>
        </p:nvSpPr>
        <p:spPr>
          <a:xfrm>
            <a:off x="7345378" y="1959511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C6D5CC-8B9B-CE84-3837-F222EEAD6401}"/>
              </a:ext>
            </a:extLst>
          </p:cNvPr>
          <p:cNvSpPr/>
          <p:nvPr/>
        </p:nvSpPr>
        <p:spPr>
          <a:xfrm>
            <a:off x="7849437" y="4505090"/>
            <a:ext cx="3467143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유사 업종과 비교해도 높은 성장률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2E1DF9-28EE-1C8C-68E4-5500E40C0D98}"/>
              </a:ext>
            </a:extLst>
          </p:cNvPr>
          <p:cNvSpPr/>
          <p:nvPr/>
        </p:nvSpPr>
        <p:spPr>
          <a:xfrm>
            <a:off x="7345378" y="4287234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C41BA6-D363-3822-BA87-112B93C81BC4}"/>
              </a:ext>
            </a:extLst>
          </p:cNvPr>
          <p:cNvSpPr/>
          <p:nvPr/>
        </p:nvSpPr>
        <p:spPr>
          <a:xfrm>
            <a:off x="7464392" y="4859923"/>
            <a:ext cx="4341720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코로나의 여파로 성장세가 소폭 감소하였지만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국내 식품산업의 연평균 성장률이 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5%(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외식산업 성장률은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7%)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비교하였을 때 매우 높은 성장률임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 커피시장은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2010-2015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4.8%, 2016-2020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5.5%, 2021-2023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6%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비교하였을 때도 매우 높은 수치임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7D12E10-B1AB-893C-5BBA-7BC6E4BC0937}"/>
              </a:ext>
            </a:extLst>
          </p:cNvPr>
          <p:cNvSpPr txBox="1">
            <a:spLocks/>
          </p:cNvSpPr>
          <p:nvPr/>
        </p:nvSpPr>
        <p:spPr>
          <a:xfrm>
            <a:off x="7355736" y="5892971"/>
            <a:ext cx="4513222" cy="61383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증가와 매출액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순이익 증가와 밀접한 연관관계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무한정 매장을 증가시키지 않을까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D1ED2-C6D6-0C63-B664-B4DFF81FFA39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559A2-C72F-7149-C9F0-AEB8012D20A2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642935-911C-18FE-A77A-F84D2465248D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081AB3-15B1-7317-AA2D-53988BA814F9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1B037F-92FD-6825-7819-E656D1AB0FEE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FE08A-53D3-8708-C747-852AE44D9542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EF08C8-5ABC-47A0-9C57-DC837DA205EC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753E44-24D5-78FE-37A1-46A90727A387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8D7748B-127F-1FF0-97D7-F43F76BFB817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ECC02E-9595-A9F4-AE2A-1655298570DD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159690-6403-6306-11BB-0DDA9A1C51F8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B1633CF-6FC8-E80F-CCCA-AC8431346573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EC2E18-9B25-ED48-7FAC-A62A111ECDCC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71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676C94-038A-4337-378F-9199A29FD207}"/>
              </a:ext>
            </a:extLst>
          </p:cNvPr>
          <p:cNvGrpSpPr/>
          <p:nvPr/>
        </p:nvGrpSpPr>
        <p:grpSpPr>
          <a:xfrm>
            <a:off x="376102" y="5938902"/>
            <a:ext cx="6802755" cy="720933"/>
            <a:chOff x="333597" y="5731327"/>
            <a:chExt cx="6802755" cy="1227948"/>
          </a:xfrm>
        </p:grpSpPr>
        <p:sp>
          <p:nvSpPr>
            <p:cNvPr id="41" name="양쪽 모서리가 둥근 사각형 40">
              <a:extLst>
                <a:ext uri="{FF2B5EF4-FFF2-40B4-BE49-F238E27FC236}">
                  <a16:creationId xmlns:a16="http://schemas.microsoft.com/office/drawing/2014/main" id="{88526D94-D273-AAA6-1C83-B6E2800AC837}"/>
                </a:ext>
              </a:extLst>
            </p:cNvPr>
            <p:cNvSpPr/>
            <p:nvPr/>
          </p:nvSpPr>
          <p:spPr>
            <a:xfrm>
              <a:off x="333597" y="5731327"/>
              <a:ext cx="6802755" cy="12279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tIns="0" bIns="0" anchor="ctr" anchorCtr="0"/>
            <a:lstStyle/>
            <a:p>
              <a:pPr marL="887972" fontAlgn="base">
                <a:spcAft>
                  <a:spcPct val="0"/>
                </a:spcAft>
                <a:buClr>
                  <a:schemeClr val="bg1"/>
                </a:buClr>
                <a:defRPr/>
              </a:pPr>
              <a:endParaRPr lang="ko-KR" altLang="en-US" sz="1050" b="1" spc="-200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0880D95-6E1E-DE1B-42D2-62924691FD2E}"/>
                </a:ext>
              </a:extLst>
            </p:cNvPr>
            <p:cNvCxnSpPr/>
            <p:nvPr/>
          </p:nvCxnSpPr>
          <p:spPr>
            <a:xfrm>
              <a:off x="3448658" y="5838414"/>
              <a:ext cx="0" cy="10125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8A323E-607D-E119-D84B-01EC3B1ABCB8}"/>
                </a:ext>
              </a:extLst>
            </p:cNvPr>
            <p:cNvCxnSpPr/>
            <p:nvPr/>
          </p:nvCxnSpPr>
          <p:spPr>
            <a:xfrm>
              <a:off x="5100975" y="5838414"/>
              <a:ext cx="0" cy="10125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101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 브랜드와 비교하였을 때도 압도적으로 높은 성장률을 기록하고 있습니다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소비자 종합만족도 순위 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 3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매장 기준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).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1F69A-A4C6-07CC-A1F8-7FA27CD961B1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25BEDB9-B553-0CFF-B1AA-5C170B31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" y="2474990"/>
            <a:ext cx="6800857" cy="33840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7FAC79-57FE-CAAB-A34E-60F97550DA54}"/>
              </a:ext>
            </a:extLst>
          </p:cNvPr>
          <p:cNvSpPr/>
          <p:nvPr/>
        </p:nvSpPr>
        <p:spPr bwMode="auto">
          <a:xfrm>
            <a:off x="488869" y="6057292"/>
            <a:ext cx="3457370" cy="41088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데이터 출처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연도별 재무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– 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전자공시시스템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(DART)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729C87-2401-3E89-CC84-DC260F5E3396}"/>
              </a:ext>
            </a:extLst>
          </p:cNvPr>
          <p:cNvSpPr/>
          <p:nvPr/>
        </p:nvSpPr>
        <p:spPr bwMode="auto">
          <a:xfrm>
            <a:off x="3616454" y="6041224"/>
            <a:ext cx="1555601" cy="41088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활용된 기술 및 구현방법 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파이썬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66224F-D69C-E65B-4733-E64D58C87D07}"/>
              </a:ext>
            </a:extLst>
          </p:cNvPr>
          <p:cNvSpPr/>
          <p:nvPr/>
        </p:nvSpPr>
        <p:spPr bwMode="auto">
          <a:xfrm>
            <a:off x="5352750" y="6051096"/>
            <a:ext cx="1439160" cy="41088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활용코드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Matplotlib, pandas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417950-E2A0-3BD8-DA9B-71071AAF3B9A}"/>
              </a:ext>
            </a:extLst>
          </p:cNvPr>
          <p:cNvSpPr/>
          <p:nvPr/>
        </p:nvSpPr>
        <p:spPr>
          <a:xfrm>
            <a:off x="7849437" y="2177367"/>
            <a:ext cx="3539151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 커피브랜드와 성장률 및 이익률 비교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D1566E-6BC0-22A0-4F8D-836D554DC9E9}"/>
              </a:ext>
            </a:extLst>
          </p:cNvPr>
          <p:cNvSpPr/>
          <p:nvPr/>
        </p:nvSpPr>
        <p:spPr>
          <a:xfrm>
            <a:off x="7464392" y="2534719"/>
            <a:ext cx="4341720" cy="169625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여년 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각기 다른 전략을 적용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하여 성장해온 커피브랜드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이디야는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2012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매출 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420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억원에서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2,756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억원으로 약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557%(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연평균 </a:t>
            </a:r>
            <a:r>
              <a:rPr lang="en-US" altLang="ko-KR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18.7%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성장을 기록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해왔으나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커피빈의 경우 과거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여년간 전체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24.7%(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연평균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1.7%)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성장하는데 그쳤으며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코로나의 여파로 순손실을 기록하며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b="1" u="sng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우하향중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순이익률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순이익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매출액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비교하였을 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평균은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제일 높으나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2010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초반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(~15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까지는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이디야의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이익률이 높았으나 </a:t>
            </a:r>
            <a:r>
              <a:rPr lang="en-US" altLang="ko-KR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2016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년부터는 이익률이 급감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하였음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6B09A30-4696-854C-4995-1605D7A5030A}"/>
              </a:ext>
            </a:extLst>
          </p:cNvPr>
          <p:cNvSpPr/>
          <p:nvPr/>
        </p:nvSpPr>
        <p:spPr>
          <a:xfrm>
            <a:off x="7345378" y="1959511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2BE9E319-533D-8969-F944-4FDB7E2D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t="13892" r="13652" b="10909"/>
          <a:stretch/>
        </p:blipFill>
        <p:spPr bwMode="auto">
          <a:xfrm>
            <a:off x="2685145" y="1802533"/>
            <a:ext cx="391662" cy="3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CBD5FA-2D15-A2C3-8E97-3B4CF2123BAF}"/>
              </a:ext>
            </a:extLst>
          </p:cNvPr>
          <p:cNvSpPr/>
          <p:nvPr/>
        </p:nvSpPr>
        <p:spPr>
          <a:xfrm>
            <a:off x="716708" y="1799327"/>
            <a:ext cx="2056860" cy="372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 경험</a:t>
            </a:r>
            <a:r>
              <a: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맞춤형 마케팅을 통한 고객 충성도 확보</a:t>
            </a:r>
            <a:endParaRPr lang="en-US" altLang="ko-KR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그림 55" descr="텍스트, 포스터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1D9B903-2CC6-AC08-A65B-972E2E22D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20776" b="28915"/>
          <a:stretch/>
        </p:blipFill>
        <p:spPr>
          <a:xfrm>
            <a:off x="381333" y="1809240"/>
            <a:ext cx="347963" cy="340402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DC6043DB-AA7A-21AE-F958-16D339849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11708" r="13287" b="13086"/>
          <a:stretch/>
        </p:blipFill>
        <p:spPr bwMode="auto">
          <a:xfrm>
            <a:off x="4954825" y="1799295"/>
            <a:ext cx="377309" cy="38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8F7528-2FC9-A7D4-010E-361A0297E596}"/>
              </a:ext>
            </a:extLst>
          </p:cNvPr>
          <p:cNvSpPr/>
          <p:nvPr/>
        </p:nvSpPr>
        <p:spPr>
          <a:xfrm>
            <a:off x="5326107" y="1828550"/>
            <a:ext cx="2056860" cy="372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합리적인 가격과 소규모 매장</a:t>
            </a:r>
            <a:r>
              <a: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효율적 운영과 경쟁력 있는 가격</a:t>
            </a:r>
            <a:endParaRPr lang="en-US" altLang="ko-KR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BBA6BA-F3D8-4361-2597-A1D5E2BE3C7E}"/>
              </a:ext>
            </a:extLst>
          </p:cNvPr>
          <p:cNvSpPr/>
          <p:nvPr/>
        </p:nvSpPr>
        <p:spPr>
          <a:xfrm>
            <a:off x="587388" y="2190896"/>
            <a:ext cx="1266711" cy="15912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직영점 위주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1C15D6-3DB4-2C5A-3E91-620EE7B1E30C}"/>
              </a:ext>
            </a:extLst>
          </p:cNvPr>
          <p:cNvSpPr/>
          <p:nvPr/>
        </p:nvSpPr>
        <p:spPr>
          <a:xfrm>
            <a:off x="5172055" y="2190896"/>
            <a:ext cx="1266711" cy="15912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가맹점 위주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691E79-2D33-9453-3A08-0B08FF159936}"/>
              </a:ext>
            </a:extLst>
          </p:cNvPr>
          <p:cNvSpPr/>
          <p:nvPr/>
        </p:nvSpPr>
        <p:spPr>
          <a:xfrm>
            <a:off x="3031376" y="1828550"/>
            <a:ext cx="2056860" cy="372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프리미엄 커피</a:t>
            </a:r>
            <a:r>
              <a: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고급스로운</a:t>
            </a: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브랜드 이미지</a:t>
            </a:r>
            <a:r>
              <a: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품질 관리 전략</a:t>
            </a:r>
            <a:endParaRPr lang="en-US" altLang="ko-KR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4FCF03-E992-5D21-7516-CA416AD3B511}"/>
              </a:ext>
            </a:extLst>
          </p:cNvPr>
          <p:cNvSpPr/>
          <p:nvPr/>
        </p:nvSpPr>
        <p:spPr>
          <a:xfrm>
            <a:off x="2902884" y="2190896"/>
            <a:ext cx="1266711" cy="15912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직영점 위주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6D9D30-16A4-DFCA-A687-CE66C1ED0DE3}"/>
              </a:ext>
            </a:extLst>
          </p:cNvPr>
          <p:cNvGrpSpPr/>
          <p:nvPr/>
        </p:nvGrpSpPr>
        <p:grpSpPr>
          <a:xfrm>
            <a:off x="7464392" y="4606589"/>
            <a:ext cx="4132639" cy="2044651"/>
            <a:chOff x="7604701" y="4549640"/>
            <a:chExt cx="2980757" cy="204465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A95C3EC-9AC6-6F66-671B-34595805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04701" y="4549640"/>
              <a:ext cx="2980757" cy="20446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E8EE436-79A4-F258-E3F1-3CFEE3571513}"/>
                </a:ext>
              </a:extLst>
            </p:cNvPr>
            <p:cNvSpPr/>
            <p:nvPr/>
          </p:nvSpPr>
          <p:spPr>
            <a:xfrm>
              <a:off x="8402239" y="5020218"/>
              <a:ext cx="2183219" cy="209277"/>
            </a:xfrm>
            <a:prstGeom prst="roundRect">
              <a:avLst>
                <a:gd name="adj" fmla="val 6781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C42B75E6-588D-C156-F648-ABAB97B8C6B1}"/>
                </a:ext>
              </a:extLst>
            </p:cNvPr>
            <p:cNvSpPr/>
            <p:nvPr/>
          </p:nvSpPr>
          <p:spPr>
            <a:xfrm>
              <a:off x="8402239" y="5239020"/>
              <a:ext cx="2183219" cy="209277"/>
            </a:xfrm>
            <a:prstGeom prst="roundRect">
              <a:avLst>
                <a:gd name="adj" fmla="val 6781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6A0A32E-082B-EA2B-995D-37BE212C3B43}"/>
              </a:ext>
            </a:extLst>
          </p:cNvPr>
          <p:cNvCxnSpPr>
            <a:cxnSpLocks/>
          </p:cNvCxnSpPr>
          <p:nvPr/>
        </p:nvCxnSpPr>
        <p:spPr>
          <a:xfrm flipV="1">
            <a:off x="933450" y="2647950"/>
            <a:ext cx="2676525" cy="27051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B958A5-798A-30F4-90DE-165BB3E7BFC5}"/>
              </a:ext>
            </a:extLst>
          </p:cNvPr>
          <p:cNvCxnSpPr>
            <a:cxnSpLocks/>
          </p:cNvCxnSpPr>
          <p:nvPr/>
        </p:nvCxnSpPr>
        <p:spPr>
          <a:xfrm flipV="1">
            <a:off x="1009441" y="5267861"/>
            <a:ext cx="2768038" cy="180428"/>
          </a:xfrm>
          <a:prstGeom prst="straightConnector1">
            <a:avLst/>
          </a:prstGeom>
          <a:ln w="28575">
            <a:solidFill>
              <a:srgbClr val="003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2C423A-6342-16B1-277C-50D881185DB7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256ACF-6702-5BDB-ACB1-DC75E54A06C7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9E85DF-A2E2-8225-6598-CC5BAA565678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D9BC4D-7237-D55A-4524-D3AF34B3DCC4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353A1-17A4-24CC-A91A-B24A4572F077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4D8325-D470-C1E5-6B6C-E3332E35B5B4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FABEBD-90D6-944D-D02D-BD1B6A151478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01D6AA-0F4D-CB42-E5B9-2F5CAC2A92D5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6942E8-B460-F16A-A70E-8A0829FBDA24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6AA351-9FEC-8440-5836-1D83A035EAD7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2DD319-15D0-1A0C-2E13-133F61BBB19F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AA2C-9D64-4328-837E-622340A5629C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74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101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스타벅스와 </a:t>
            </a:r>
            <a:r>
              <a:rPr lang="ko-KR" altLang="en-US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이디야의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매장단위별 재무정보를 비교해 보면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2015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기점으로 각기 다른 길을 걷고 있습니다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683173-5078-DD2B-EFA8-3140BC1B1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36" y="2216113"/>
            <a:ext cx="4662710" cy="29026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CC8C357-E537-DAE1-D9CA-20920252C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56" y="2225638"/>
            <a:ext cx="4467331" cy="29026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DF1914-EDD3-BAD3-32ED-FD746C35F19E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127E87-894C-C6B0-0EB5-B879124982DE}"/>
              </a:ext>
            </a:extLst>
          </p:cNvPr>
          <p:cNvSpPr txBox="1"/>
          <p:nvPr/>
        </p:nvSpPr>
        <p:spPr>
          <a:xfrm>
            <a:off x="636494" y="1628800"/>
            <a:ext cx="5577061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스타벅스 매장당 손익 및 이익률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8EA4B-2E05-50C9-AC76-A520E30C973B}"/>
              </a:ext>
            </a:extLst>
          </p:cNvPr>
          <p:cNvSpPr txBox="1"/>
          <p:nvPr/>
        </p:nvSpPr>
        <p:spPr>
          <a:xfrm>
            <a:off x="6315076" y="1628800"/>
            <a:ext cx="5306284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이디야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매장당 손익 및 이익률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269CB1-168F-8E13-ED93-8DFA2AB83BED}"/>
              </a:ext>
            </a:extLst>
          </p:cNvPr>
          <p:cNvSpPr/>
          <p:nvPr/>
        </p:nvSpPr>
        <p:spPr>
          <a:xfrm>
            <a:off x="7970896" y="2294056"/>
            <a:ext cx="414182" cy="414182"/>
          </a:xfrm>
          <a:prstGeom prst="ellipse">
            <a:avLst/>
          </a:prstGeom>
          <a:solidFill>
            <a:srgbClr val="FF0000"/>
          </a:solidFill>
          <a:ln w="19050">
            <a:noFill/>
            <a:prstDash val="dash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설명선: 선(강조선) 43">
            <a:extLst>
              <a:ext uri="{FF2B5EF4-FFF2-40B4-BE49-F238E27FC236}">
                <a16:creationId xmlns:a16="http://schemas.microsoft.com/office/drawing/2014/main" id="{5046B4A7-0211-BAFE-0F93-49557F1D9FBB}"/>
              </a:ext>
            </a:extLst>
          </p:cNvPr>
          <p:cNvSpPr/>
          <p:nvPr/>
        </p:nvSpPr>
        <p:spPr>
          <a:xfrm>
            <a:off x="8529094" y="2025567"/>
            <a:ext cx="1183423" cy="134840"/>
          </a:xfrm>
          <a:prstGeom prst="accentCallout1">
            <a:avLst>
              <a:gd name="adj1" fmla="val 9921"/>
              <a:gd name="adj2" fmla="val 3805"/>
              <a:gd name="adj3" fmla="val 189026"/>
              <a:gd name="adj4" fmla="val -17012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매장당 이익률이 급감함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7AB40E4-72B3-3B53-A979-27CDA523AF8C}"/>
              </a:ext>
            </a:extLst>
          </p:cNvPr>
          <p:cNvSpPr/>
          <p:nvPr/>
        </p:nvSpPr>
        <p:spPr>
          <a:xfrm>
            <a:off x="4223792" y="2268155"/>
            <a:ext cx="414182" cy="414182"/>
          </a:xfrm>
          <a:prstGeom prst="ellipse">
            <a:avLst/>
          </a:prstGeom>
          <a:solidFill>
            <a:srgbClr val="FF0000"/>
          </a:solidFill>
          <a:ln w="19050">
            <a:noFill/>
            <a:prstDash val="dash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설명선: 선(강조선) 45">
            <a:extLst>
              <a:ext uri="{FF2B5EF4-FFF2-40B4-BE49-F238E27FC236}">
                <a16:creationId xmlns:a16="http://schemas.microsoft.com/office/drawing/2014/main" id="{439A0904-335B-5116-979C-85089C6FA327}"/>
              </a:ext>
            </a:extLst>
          </p:cNvPr>
          <p:cNvSpPr/>
          <p:nvPr/>
        </p:nvSpPr>
        <p:spPr>
          <a:xfrm>
            <a:off x="4804345" y="1960336"/>
            <a:ext cx="1755601" cy="265302"/>
          </a:xfrm>
          <a:prstGeom prst="accentCallout1">
            <a:avLst>
              <a:gd name="adj1" fmla="val 9921"/>
              <a:gd name="adj2" fmla="val 3805"/>
              <a:gd name="adj3" fmla="val 122145"/>
              <a:gd name="adj4" fmla="val -12958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소유권 이전</a:t>
            </a:r>
            <a:r>
              <a:rPr lang="en-US" altLang="ko-KR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스벅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→ 신세계</a:t>
            </a:r>
            <a:r>
              <a:rPr lang="en-US" altLang="ko-KR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171450" indent="-79375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원두 원재료 가격 상승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A3C27DE-BF44-FF48-3D7B-1576A6821893}"/>
              </a:ext>
            </a:extLst>
          </p:cNvPr>
          <p:cNvSpPr/>
          <p:nvPr/>
        </p:nvSpPr>
        <p:spPr>
          <a:xfrm>
            <a:off x="2355218" y="4416544"/>
            <a:ext cx="414182" cy="414182"/>
          </a:xfrm>
          <a:prstGeom prst="ellipse">
            <a:avLst/>
          </a:prstGeom>
          <a:solidFill>
            <a:srgbClr val="FF0000"/>
          </a:solidFill>
          <a:ln w="19050">
            <a:noFill/>
            <a:prstDash val="dash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설명선: 선(강조선) 47">
            <a:extLst>
              <a:ext uri="{FF2B5EF4-FFF2-40B4-BE49-F238E27FC236}">
                <a16:creationId xmlns:a16="http://schemas.microsoft.com/office/drawing/2014/main" id="{EF245333-075D-B636-7361-7DE31B1A18DD}"/>
              </a:ext>
            </a:extLst>
          </p:cNvPr>
          <p:cNvSpPr/>
          <p:nvPr/>
        </p:nvSpPr>
        <p:spPr>
          <a:xfrm>
            <a:off x="1797482" y="5156341"/>
            <a:ext cx="1755601" cy="235108"/>
          </a:xfrm>
          <a:prstGeom prst="accentCallout1">
            <a:avLst>
              <a:gd name="adj1" fmla="val 9921"/>
              <a:gd name="adj2" fmla="val 3805"/>
              <a:gd name="adj3" fmla="val -157605"/>
              <a:gd name="adj4" fmla="val 30372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952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모바일 오더 </a:t>
            </a:r>
            <a:r>
              <a:rPr lang="en-US" altLang="ko-KR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 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페이 시스템 도입</a:t>
            </a:r>
            <a:endParaRPr lang="en-US" altLang="ko-KR" sz="7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95250">
              <a:buFont typeface="Arial" panose="020B0604020202020204" pitchFamily="34" charset="0"/>
              <a:buChar char="•"/>
            </a:pPr>
            <a:r>
              <a:rPr lang="ko-KR" altLang="en-US" sz="7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코드브루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커피 출시 </a:t>
            </a:r>
            <a:r>
              <a:rPr lang="en-US" altLang="ko-KR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 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베스트 고용주상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AC9F16-13A3-E499-86DF-D4D8D2D0FC91}"/>
              </a:ext>
            </a:extLst>
          </p:cNvPr>
          <p:cNvSpPr/>
          <p:nvPr/>
        </p:nvSpPr>
        <p:spPr>
          <a:xfrm>
            <a:off x="6765832" y="5465033"/>
            <a:ext cx="4622755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저가형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가맹점 사업모델로 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경쟁심화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인해 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매장당 수익률은 높지는 않음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스타벅스는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2015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831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곳에서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1870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곳으로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1,039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 증가하여 매장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 증가 당 매출액과 순이익에 각각 </a:t>
            </a:r>
            <a:r>
              <a:rPr lang="en-US" altLang="ko-KR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1,723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119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기여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하였으나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이디야는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2015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년부터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년까지 가맹점수 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1,700</a:t>
            </a:r>
            <a:r>
              <a:rPr lang="ko-KR" altLang="en-US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</a:t>
            </a:r>
            <a:r>
              <a:rPr lang="en-US" altLang="ko-KR" sz="11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(1,504→3,160)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증가하였으나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매장당 매출기여도는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89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순이익은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백만원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낮은 수준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359FB4F-836C-032A-1945-9CF6E4944E86}"/>
              </a:ext>
            </a:extLst>
          </p:cNvPr>
          <p:cNvSpPr/>
          <p:nvPr/>
        </p:nvSpPr>
        <p:spPr>
          <a:xfrm>
            <a:off x="3548527" y="2692812"/>
            <a:ext cx="414182" cy="414182"/>
          </a:xfrm>
          <a:prstGeom prst="ellipse">
            <a:avLst/>
          </a:prstGeom>
          <a:solidFill>
            <a:srgbClr val="FF0000"/>
          </a:solidFill>
          <a:ln w="19050">
            <a:noFill/>
            <a:prstDash val="dash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설명선: 선(강조선) 50">
            <a:extLst>
              <a:ext uri="{FF2B5EF4-FFF2-40B4-BE49-F238E27FC236}">
                <a16:creationId xmlns:a16="http://schemas.microsoft.com/office/drawing/2014/main" id="{86E02495-D7E9-3010-CFBF-18E698B4F4E4}"/>
              </a:ext>
            </a:extLst>
          </p:cNvPr>
          <p:cNvSpPr/>
          <p:nvPr/>
        </p:nvSpPr>
        <p:spPr>
          <a:xfrm>
            <a:off x="3553083" y="2450652"/>
            <a:ext cx="670710" cy="134840"/>
          </a:xfrm>
          <a:prstGeom prst="accentCallout1">
            <a:avLst>
              <a:gd name="adj1" fmla="val 127653"/>
              <a:gd name="adj2" fmla="val 78126"/>
              <a:gd name="adj3" fmla="val 203155"/>
              <a:gd name="adj4" fmla="val 36869"/>
            </a:avLst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ko-KR" altLang="en-US" sz="70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</a:t>
            </a:r>
            <a:endParaRPr lang="ko-KR" altLang="en-US" sz="7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F15078-039E-D7A0-B8C9-A3A41C84B192}"/>
              </a:ext>
            </a:extLst>
          </p:cNvPr>
          <p:cNvSpPr/>
          <p:nvPr/>
        </p:nvSpPr>
        <p:spPr>
          <a:xfrm>
            <a:off x="1019436" y="5465033"/>
            <a:ext cx="4622755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2015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이후 디지털 혁신을 포함하여 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 보호와 사회적 책임을 중시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등 지속가능 성장 전략을 적용하여 꾸준한 매장당 이익률이 개선됨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코로나로 인해 잠시 이익률이 주춤했으나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다시 회복하는 듯 했으나 </a:t>
            </a:r>
            <a:r>
              <a:rPr lang="en-US" altLang="ko-KR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1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년부터 원두가격의 상승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이익률 계속 하락함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19E2F98-68E9-2EAF-3139-7AB3C8FA2CB0}"/>
              </a:ext>
            </a:extLst>
          </p:cNvPr>
          <p:cNvSpPr/>
          <p:nvPr/>
        </p:nvSpPr>
        <p:spPr>
          <a:xfrm>
            <a:off x="9551125" y="3480440"/>
            <a:ext cx="414182" cy="414182"/>
          </a:xfrm>
          <a:prstGeom prst="ellipse">
            <a:avLst/>
          </a:prstGeom>
          <a:solidFill>
            <a:srgbClr val="FF0000"/>
          </a:solidFill>
          <a:ln w="19050">
            <a:noFill/>
            <a:prstDash val="dash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설명선: 선(강조선) 53">
            <a:extLst>
              <a:ext uri="{FF2B5EF4-FFF2-40B4-BE49-F238E27FC236}">
                <a16:creationId xmlns:a16="http://schemas.microsoft.com/office/drawing/2014/main" id="{80144253-62FE-0E87-48AA-886B670323EA}"/>
              </a:ext>
            </a:extLst>
          </p:cNvPr>
          <p:cNvSpPr/>
          <p:nvPr/>
        </p:nvSpPr>
        <p:spPr>
          <a:xfrm>
            <a:off x="10344472" y="3147768"/>
            <a:ext cx="1183423" cy="296128"/>
          </a:xfrm>
          <a:prstGeom prst="accentCallout1">
            <a:avLst>
              <a:gd name="adj1" fmla="val 9921"/>
              <a:gd name="adj2" fmla="val 3805"/>
              <a:gd name="adj3" fmla="val 158004"/>
              <a:gd name="adj4" fmla="val -30751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디지털 </a:t>
            </a:r>
            <a:r>
              <a:rPr lang="ko-KR" altLang="en-US" sz="7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멤버스</a:t>
            </a:r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도입</a:t>
            </a:r>
            <a:endParaRPr lang="en-US" altLang="ko-KR" sz="7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7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코로나로 인한 배달 증가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4342B-C95D-30DB-4CA1-BF884A33D950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5890EC-A760-B06E-36C2-25F330FA227B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24FA4E-F75C-A9ED-96A3-CCFD2CAC9B78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794EFB-7B2F-DFEE-A21D-C7B85A85A51D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A2CDC-AD55-1C1E-3EBC-2D7B3CAFF491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9BE893C-206F-C549-00C2-C38E2B39C349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880C87-06B8-5E93-2DEE-AA622AA21C9B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3956C2D-38EA-E89E-49CE-3F7336B0F8D7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BD3A7DD-FCC6-853B-4CCB-6B54045B0538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8C944A-B66A-0621-0DA5-E4E0B3E29E0B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299035-8B12-E1FC-E89D-3B91BE6232A4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AA21AD-9843-ADA3-9EC8-2A2ECF639E09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36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101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스타벅스와 </a:t>
            </a:r>
            <a:r>
              <a:rPr lang="ko-KR" altLang="en-US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과거 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개년 재무정보의 전체 원가에서 차지하는 세부 원가항목은 다음과 같습니다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9B19D-A824-549C-2BC3-2DEAC9578AE8}"/>
              </a:ext>
            </a:extLst>
          </p:cNvPr>
          <p:cNvSpPr txBox="1"/>
          <p:nvPr/>
        </p:nvSpPr>
        <p:spPr>
          <a:xfrm>
            <a:off x="636494" y="1829388"/>
            <a:ext cx="5577061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스타벅스 주요 원가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비용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항목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B15C1-5BCE-50DF-B0E3-9F9D300182EB}"/>
              </a:ext>
            </a:extLst>
          </p:cNvPr>
          <p:cNvSpPr txBox="1"/>
          <p:nvPr/>
        </p:nvSpPr>
        <p:spPr>
          <a:xfrm>
            <a:off x="6315076" y="1829388"/>
            <a:ext cx="5306284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이디야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원가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비용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항목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BD3CCFD-256D-33A4-8B5E-3702FA15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9" y="2193216"/>
            <a:ext cx="3185499" cy="27839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3D33111-0731-1336-F2A0-202777544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664" y="2193216"/>
            <a:ext cx="3304185" cy="2783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0A2D4C-92DA-A560-DD7B-D4DA7A2E729E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12A1830-1CA8-1A60-FEA5-22E590942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072" y="2193217"/>
            <a:ext cx="2306483" cy="2783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01A2FB-8AF5-55A1-C03A-BFF4F914E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138" y="2193214"/>
            <a:ext cx="1925222" cy="27839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864FAAE-2DF1-CD60-8DC6-1867360DEC4D}"/>
              </a:ext>
            </a:extLst>
          </p:cNvPr>
          <p:cNvSpPr/>
          <p:nvPr/>
        </p:nvSpPr>
        <p:spPr>
          <a:xfrm>
            <a:off x="9681602" y="2638424"/>
            <a:ext cx="1925222" cy="638175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EC27A9-880B-2496-B98A-41D35721E946}"/>
              </a:ext>
            </a:extLst>
          </p:cNvPr>
          <p:cNvSpPr/>
          <p:nvPr/>
        </p:nvSpPr>
        <p:spPr>
          <a:xfrm>
            <a:off x="3881037" y="2381826"/>
            <a:ext cx="2332518" cy="209277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9ACCA67-07D5-5BC9-43F6-CD5B368AD801}"/>
              </a:ext>
            </a:extLst>
          </p:cNvPr>
          <p:cNvSpPr/>
          <p:nvPr/>
        </p:nvSpPr>
        <p:spPr>
          <a:xfrm>
            <a:off x="3881037" y="2591103"/>
            <a:ext cx="2332518" cy="685497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53F063-219A-861D-4066-7FBE197C9B03}"/>
              </a:ext>
            </a:extLst>
          </p:cNvPr>
          <p:cNvSpPr/>
          <p:nvPr/>
        </p:nvSpPr>
        <p:spPr>
          <a:xfrm>
            <a:off x="9681601" y="2409616"/>
            <a:ext cx="1922795" cy="227980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E21C844F-9EDD-ADE4-9C14-1FEDBFD3421F}"/>
              </a:ext>
            </a:extLst>
          </p:cNvPr>
          <p:cNvSpPr txBox="1">
            <a:spLocks/>
          </p:cNvSpPr>
          <p:nvPr/>
        </p:nvSpPr>
        <p:spPr>
          <a:xfrm>
            <a:off x="636494" y="5352566"/>
            <a:ext cx="5577061" cy="998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직영점 운영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종업원 관련 원가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지급수수료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임차료 비중 ↑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800" u="sng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종업원 관련 원가 비중이 상대적으로 높음</a:t>
            </a:r>
            <a:endParaRPr lang="en-US" altLang="ko-KR" sz="1600" u="sng" dirty="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E761095-EC37-CF9D-25A0-7D5A19DBF1FF}"/>
              </a:ext>
            </a:extLst>
          </p:cNvPr>
          <p:cNvSpPr txBox="1">
            <a:spLocks/>
          </p:cNvSpPr>
          <p:nvPr/>
        </p:nvSpPr>
        <p:spPr>
          <a:xfrm>
            <a:off x="6338664" y="5352566"/>
            <a:ext cx="5341146" cy="998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가맹점 운영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기타원가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종업원 관련 원가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운반비 비중 ↑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800" u="sng" dirty="0">
                <a:solidFill>
                  <a:schemeClr val="accent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상품원부재료 비중이 상대적으로 높음</a:t>
            </a:r>
            <a:endParaRPr lang="en-US" altLang="ko-KR" sz="1600" u="sng" dirty="0">
              <a:solidFill>
                <a:schemeClr val="accent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FBC53-E7AA-0D0E-959E-E8172E4B02D4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4B105A-C415-C010-7161-01DFF6917E3B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72656-349D-D922-D931-EBE8BE16DECC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AB222D-6267-5633-6C51-164D8D3B07C1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E53BC-95CB-EEBD-3ECC-59DD5E7B3BF3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10D58-EB31-18C7-3ED5-A5F84BEF93AF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451099-3913-50B1-0FB9-D7D2CAE30C66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BB70F-EE53-F821-BF26-EE28D9D07157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53AD16-D423-FA22-495E-009168AA65E9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C36B0F-09A4-8C04-896B-8D68FEDF8CA6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2FFB31-5964-F08D-7972-6157D450D3B3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D2B24F-134B-703B-E1F4-A867902CAE3F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9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134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매장단위별 재무정보를 보았을 때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단순히 매장수를 늘려 매출규모를 늘린다고 지속가능한 성장을 뒷받침하지는 않습니다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9B19D-A824-549C-2BC3-2DEAC9578AE8}"/>
              </a:ext>
            </a:extLst>
          </p:cNvPr>
          <p:cNvSpPr txBox="1"/>
          <p:nvPr/>
        </p:nvSpPr>
        <p:spPr>
          <a:xfrm>
            <a:off x="636494" y="1829388"/>
            <a:ext cx="5577061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스타벅스 매장 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증가 당 원가 변화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B15C1-5BCE-50DF-B0E3-9F9D300182EB}"/>
              </a:ext>
            </a:extLst>
          </p:cNvPr>
          <p:cNvSpPr txBox="1"/>
          <p:nvPr/>
        </p:nvSpPr>
        <p:spPr>
          <a:xfrm>
            <a:off x="6315076" y="1829388"/>
            <a:ext cx="5306284" cy="314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이디야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매장 </a:t>
            </a:r>
            <a:r>
              <a:rPr lang="en-US" altLang="ko-KR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b="1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증가 당 원가 변화</a:t>
            </a:r>
            <a:endParaRPr lang="en-US" altLang="ko-KR" sz="1400" b="1" kern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0A2D4C-92DA-A560-DD7B-D4DA7A2E729E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39CA3D-2674-9021-B4CA-3DA4EAD22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544330"/>
              </p:ext>
            </p:extLst>
          </p:nvPr>
        </p:nvGraphicFramePr>
        <p:xfrm>
          <a:off x="6337300" y="2225038"/>
          <a:ext cx="5259732" cy="2253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8860">
                  <a:extLst>
                    <a:ext uri="{9D8B030D-6E8A-4147-A177-3AD203B41FA5}">
                      <a16:colId xmlns:a16="http://schemas.microsoft.com/office/drawing/2014/main" val="3782251409"/>
                    </a:ext>
                  </a:extLst>
                </a:gridCol>
                <a:gridCol w="1015218">
                  <a:extLst>
                    <a:ext uri="{9D8B030D-6E8A-4147-A177-3AD203B41FA5}">
                      <a16:colId xmlns:a16="http://schemas.microsoft.com/office/drawing/2014/main" val="2933222602"/>
                    </a:ext>
                  </a:extLst>
                </a:gridCol>
                <a:gridCol w="1015218">
                  <a:extLst>
                    <a:ext uri="{9D8B030D-6E8A-4147-A177-3AD203B41FA5}">
                      <a16:colId xmlns:a16="http://schemas.microsoft.com/office/drawing/2014/main" val="159979728"/>
                    </a:ext>
                  </a:extLst>
                </a:gridCol>
                <a:gridCol w="1015218">
                  <a:extLst>
                    <a:ext uri="{9D8B030D-6E8A-4147-A177-3AD203B41FA5}">
                      <a16:colId xmlns:a16="http://schemas.microsoft.com/office/drawing/2014/main" val="1588955381"/>
                    </a:ext>
                  </a:extLst>
                </a:gridCol>
                <a:gridCol w="1015218">
                  <a:extLst>
                    <a:ext uri="{9D8B030D-6E8A-4147-A177-3AD203B41FA5}">
                      <a16:colId xmlns:a16="http://schemas.microsoft.com/office/drawing/2014/main" val="3359812561"/>
                    </a:ext>
                  </a:extLst>
                </a:gridCol>
              </a:tblGrid>
              <a:tr h="1903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척도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증가당 원가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매장수과의 상관계수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증가당 원가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매출기여도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413335729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상품및원부재료매입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42,647,542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40,088,689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22,799,944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382277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기타원가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4,337,767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0.33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1,431,463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8,154,635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22431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종업원 관련 원가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7,516,565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7,366,233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19,091,911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1954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운반비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6,293,797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6,042,045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(9,990,971)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4827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광고 및 판촉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2,528,804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2,301,212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1,443,489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5594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지급수수료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2,021,004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2,000,794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(1,903,907)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94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임차료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661,003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356,941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257,601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122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유무형자산상각비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1,342,575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1,221,743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6,099,563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53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소모품비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250,234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147,638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538,378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683131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합계</a:t>
                      </a:r>
                      <a:endParaRPr lang="en-US" sz="11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67,599,291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1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60,956,760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46,490,644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58395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97D049-167E-43C7-0495-08160B917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76354"/>
              </p:ext>
            </p:extLst>
          </p:nvPr>
        </p:nvGraphicFramePr>
        <p:xfrm>
          <a:off x="636494" y="2225038"/>
          <a:ext cx="5577061" cy="2253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1189">
                  <a:extLst>
                    <a:ext uri="{9D8B030D-6E8A-4147-A177-3AD203B41FA5}">
                      <a16:colId xmlns:a16="http://schemas.microsoft.com/office/drawing/2014/main" val="3782251409"/>
                    </a:ext>
                  </a:extLst>
                </a:gridCol>
                <a:gridCol w="1076468">
                  <a:extLst>
                    <a:ext uri="{9D8B030D-6E8A-4147-A177-3AD203B41FA5}">
                      <a16:colId xmlns:a16="http://schemas.microsoft.com/office/drawing/2014/main" val="2933222602"/>
                    </a:ext>
                  </a:extLst>
                </a:gridCol>
                <a:gridCol w="1076468">
                  <a:extLst>
                    <a:ext uri="{9D8B030D-6E8A-4147-A177-3AD203B41FA5}">
                      <a16:colId xmlns:a16="http://schemas.microsoft.com/office/drawing/2014/main" val="159979728"/>
                    </a:ext>
                  </a:extLst>
                </a:gridCol>
                <a:gridCol w="1076468">
                  <a:extLst>
                    <a:ext uri="{9D8B030D-6E8A-4147-A177-3AD203B41FA5}">
                      <a16:colId xmlns:a16="http://schemas.microsoft.com/office/drawing/2014/main" val="1588955381"/>
                    </a:ext>
                  </a:extLst>
                </a:gridCol>
                <a:gridCol w="1076468">
                  <a:extLst>
                    <a:ext uri="{9D8B030D-6E8A-4147-A177-3AD203B41FA5}">
                      <a16:colId xmlns:a16="http://schemas.microsoft.com/office/drawing/2014/main" val="3359812561"/>
                    </a:ext>
                  </a:extLst>
                </a:gridCol>
              </a:tblGrid>
              <a:tr h="1903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척도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증가당 원가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매장수과의 상관계수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매장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증가당 원가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매출기여도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(*)</a:t>
                      </a:r>
                      <a:endParaRPr lang="ko-KR" altLang="en-US" sz="12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413335729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상품및원부재료매입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244,602,793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242,156,765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114,236,643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382277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종업원 관련 원가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239,969,839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237,570,141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112,239,317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22431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지급수수료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79,715,888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74,932,935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134,021,132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1954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임차료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62,356,174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58,614,804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136,958,037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664827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유무형자산상각비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32,792,484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32,464,559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38,138,151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5594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사용권자산상각비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41,741,733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35,897,890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70,614,340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9194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수도광열비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11,305,830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11,079,713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39,684,190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22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소모품비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6,355,220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6,228,116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118,251,722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3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광고 및 판촉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6,271,592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3,574,807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23,314,331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5683131"/>
                  </a:ext>
                </a:extLst>
              </a:tr>
              <a:tr h="172452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합계</a:t>
                      </a:r>
                      <a:endParaRPr lang="en-US" sz="11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725,111,553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1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702,519,730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787,457,863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58395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00B1EC9-C537-5059-49AA-49C3733EA0BD}"/>
              </a:ext>
            </a:extLst>
          </p:cNvPr>
          <p:cNvSpPr/>
          <p:nvPr/>
        </p:nvSpPr>
        <p:spPr>
          <a:xfrm>
            <a:off x="636494" y="4516027"/>
            <a:ext cx="2723202" cy="1625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(*)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매출기여도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원가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 당 매출액에 미치는 영향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양쪽 모서리가 둥근 사각형 40">
            <a:extLst>
              <a:ext uri="{FF2B5EF4-FFF2-40B4-BE49-F238E27FC236}">
                <a16:creationId xmlns:a16="http://schemas.microsoft.com/office/drawing/2014/main" id="{BA6BBACD-904B-FD0C-9516-BEF4B2E9FB6A}"/>
              </a:ext>
            </a:extLst>
          </p:cNvPr>
          <p:cNvSpPr/>
          <p:nvPr/>
        </p:nvSpPr>
        <p:spPr>
          <a:xfrm>
            <a:off x="650449" y="5931274"/>
            <a:ext cx="11216857" cy="86957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0" bIns="0" anchor="ctr" anchorCtr="0"/>
          <a:lstStyle/>
          <a:p>
            <a:pPr marL="84138" indent="-84138" algn="ctr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과거 단순히 매장만 늘리는 전략보다 </a:t>
            </a:r>
            <a:r>
              <a:rPr lang="ko-KR" altLang="en-US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매출에 기여하는 부분이 높은 원가 형태로의 변화가 중요</a:t>
            </a: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하며</a:t>
            </a:r>
            <a:r>
              <a:rPr lang="en-US" altLang="ko-KR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marL="84138" indent="-84138" algn="ctr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따라서 </a:t>
            </a:r>
            <a:r>
              <a:rPr lang="ko-KR" altLang="en-US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 충성도</a:t>
            </a: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높여 재방문 횟수를 늘리고 프로모션을 통해 </a:t>
            </a:r>
            <a:r>
              <a:rPr lang="ko-KR" altLang="en-US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새로운 고객의 유입</a:t>
            </a: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시켜 </a:t>
            </a:r>
            <a:endParaRPr lang="en-US" altLang="ko-KR" sz="1600" b="1" dirty="0">
              <a:ln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4138" indent="-84138" algn="ctr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ko-KR" altLang="en-US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매장당 회전율을 높이고 고정원가율을 낮춰야 하는 것이 중요합니다</a:t>
            </a:r>
            <a:r>
              <a:rPr lang="en-US" altLang="ko-KR" sz="16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27DC5B-BDF5-1FC7-91BB-D23337617447}"/>
              </a:ext>
            </a:extLst>
          </p:cNvPr>
          <p:cNvSpPr/>
          <p:nvPr/>
        </p:nvSpPr>
        <p:spPr>
          <a:xfrm>
            <a:off x="649354" y="4730256"/>
            <a:ext cx="5487495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직영점 운영방식으로 종업원원가와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수도광열비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임차료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사용권자산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dep)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비중이 높음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상품및원부자재의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가격 변동은 비체계적 위험이므로 가격변동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헷징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을 위해 전체 원가에서 차지하는 비중을 낮추는 것이 유리할 수 있음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종업원 관련원가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임차료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감가상각비 등 고정비 항목의 비중이 높음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 원가항목이 매장수와 상관계수가 높다는 것은 매장 중심의 균등한 품질관리를 수행하고 있는 것으로 보임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특히 소모품의 단위당 매출기여도가 매우 높음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FCAF01-2C44-5678-049D-4D51067B2275}"/>
              </a:ext>
            </a:extLst>
          </p:cNvPr>
          <p:cNvSpPr/>
          <p:nvPr/>
        </p:nvSpPr>
        <p:spPr>
          <a:xfrm>
            <a:off x="6326671" y="4730256"/>
            <a:ext cx="5487495" cy="8733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6000" tIns="0" rIns="3600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가맹점 운영방식으로 기타원가와 운반비의 비중이 높음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특히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상품및원부자재가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전체 원가에 미치는 비중이 높을 수 밖에 없음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저가형 전략으로 공격적으로 매장을 늘리는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이디야이지만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매장과 상관계수가 오히려 낮은 기타원가의 매출기여도가 다른 원가에 비해 상대적으로 높음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운반비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지급수수료 항목이 매출기여도가 음수인데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매장수가 많아 질수록 매출성장곡선은 하락할 수 있다고 판단됨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21666-0BCD-8947-5748-D4C428858B7D}"/>
              </a:ext>
            </a:extLst>
          </p:cNvPr>
          <p:cNvSpPr txBox="1"/>
          <p:nvPr/>
        </p:nvSpPr>
        <p:spPr>
          <a:xfrm>
            <a:off x="10920536" y="1611335"/>
            <a:ext cx="712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050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단위</a:t>
            </a:r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1050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82BC3-0A23-6BB4-8A77-EE24686F3D58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04BC6-09F9-4A0F-C86A-80FD49853BF2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B3851B-4DEA-244E-88F3-57988AB63279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7C0473-3A5C-1433-C838-F481F0E60058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FD9B3C-6C74-0E36-7012-5B434D2CE1C6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A73A687-4C26-987E-EC47-8545B3B22950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74A9B1-F006-8761-D86B-A5381A65F05D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EBDCF0-7076-8B7D-8F68-252D5310B400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258DB93-5930-01C6-32E0-B7FD5CE21113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D6217D-033C-C819-E3FE-2A1EB6DA30A8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B841648-E39D-7B02-899F-7BB7F90E588C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E37CA49-0FF4-CF9F-0A67-C35260BB1120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1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77929B3-D1FA-BD5A-CC2F-2E9BC9264AD3}"/>
              </a:ext>
            </a:extLst>
          </p:cNvPr>
          <p:cNvSpPr/>
          <p:nvPr/>
        </p:nvSpPr>
        <p:spPr>
          <a:xfrm>
            <a:off x="530378" y="2262543"/>
            <a:ext cx="2307890" cy="38233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80000"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50" normalizeH="0" baseline="0" noProof="0" dirty="0">
              <a:ln>
                <a:solidFill>
                  <a:srgbClr val="000000">
                    <a:lumMod val="50000"/>
                    <a:lumOff val="50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서비스의 선호도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848844-8332-E65F-A71E-5EC516B031CF}"/>
              </a:ext>
            </a:extLst>
          </p:cNvPr>
          <p:cNvSpPr/>
          <p:nvPr/>
        </p:nvSpPr>
        <p:spPr>
          <a:xfrm>
            <a:off x="1578432" y="5510935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1,924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E091347-03A2-6CC3-6DE8-92CAE965592A}"/>
              </a:ext>
            </a:extLst>
          </p:cNvPr>
          <p:cNvGrpSpPr/>
          <p:nvPr/>
        </p:nvGrpSpPr>
        <p:grpSpPr>
          <a:xfrm>
            <a:off x="513502" y="1851956"/>
            <a:ext cx="9609135" cy="360000"/>
            <a:chOff x="649289" y="2084388"/>
            <a:chExt cx="9609135" cy="296045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02FB854-0641-8E5D-20D1-14AA7396AE38}"/>
                </a:ext>
              </a:extLst>
            </p:cNvPr>
            <p:cNvSpPr/>
            <p:nvPr/>
          </p:nvSpPr>
          <p:spPr>
            <a:xfrm>
              <a:off x="649289" y="2084388"/>
              <a:ext cx="764415" cy="2960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DD4E494-83B3-8C65-DEA5-43D3C71EF974}"/>
                </a:ext>
              </a:extLst>
            </p:cNvPr>
            <p:cNvSpPr/>
            <p:nvPr/>
          </p:nvSpPr>
          <p:spPr>
            <a:xfrm>
              <a:off x="9494008" y="2084388"/>
              <a:ext cx="764415" cy="296045"/>
            </a:xfrm>
            <a:prstGeom prst="rect">
              <a:avLst/>
            </a:prstGeom>
            <a:solidFill>
              <a:srgbClr val="004E9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99" name="화살표: 갈매기형 수장 98">
              <a:extLst>
                <a:ext uri="{FF2B5EF4-FFF2-40B4-BE49-F238E27FC236}">
                  <a16:creationId xmlns:a16="http://schemas.microsoft.com/office/drawing/2014/main" id="{E93C21F5-D2E1-C9EB-F0D2-2EEBF7B7104E}"/>
                </a:ext>
              </a:extLst>
            </p:cNvPr>
            <p:cNvSpPr/>
            <p:nvPr/>
          </p:nvSpPr>
          <p:spPr>
            <a:xfrm>
              <a:off x="649289" y="2084388"/>
              <a:ext cx="2503369" cy="29604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전체 모집단</a:t>
              </a:r>
            </a:p>
          </p:txBody>
        </p:sp>
        <p:sp>
          <p:nvSpPr>
            <p:cNvPr id="100" name="화살표: 갈매기형 수장 99">
              <a:extLst>
                <a:ext uri="{FF2B5EF4-FFF2-40B4-BE49-F238E27FC236}">
                  <a16:creationId xmlns:a16="http://schemas.microsoft.com/office/drawing/2014/main" id="{7C72E9E2-15E6-CFE9-8618-C9E6A80CF948}"/>
                </a:ext>
              </a:extLst>
            </p:cNvPr>
            <p:cNvSpPr/>
            <p:nvPr/>
          </p:nvSpPr>
          <p:spPr>
            <a:xfrm>
              <a:off x="7839457" y="2084388"/>
              <a:ext cx="2418967" cy="296045"/>
            </a:xfrm>
            <a:prstGeom prst="chevron">
              <a:avLst/>
            </a:prstGeom>
            <a:solidFill>
              <a:srgbClr val="004E9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기타 예외사항</a:t>
              </a:r>
              <a:r>
                <a:rPr lang="en-US" altLang="ko-KR" sz="10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</a:t>
              </a:r>
              <a:r>
                <a:rPr lang="ko-KR" altLang="en-US" sz="1000" b="1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리뷰수</a:t>
              </a:r>
              <a:r>
                <a:rPr lang="ko-KR" altLang="en-US" sz="10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등</a:t>
              </a:r>
              <a:r>
                <a:rPr lang="en-US" altLang="ko-KR" sz="10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9E66B8A4-D1AB-58B8-3A0B-A369A8121FE8}"/>
                </a:ext>
              </a:extLst>
            </p:cNvPr>
            <p:cNvSpPr/>
            <p:nvPr/>
          </p:nvSpPr>
          <p:spPr>
            <a:xfrm>
              <a:off x="5442735" y="2084388"/>
              <a:ext cx="2503369" cy="296045"/>
            </a:xfrm>
            <a:prstGeom prst="chevron">
              <a:avLst/>
            </a:prstGeom>
            <a:solidFill>
              <a:srgbClr val="0072B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낮은 평점 배제</a:t>
              </a:r>
            </a:p>
          </p:txBody>
        </p:sp>
        <p:sp>
          <p:nvSpPr>
            <p:cNvPr id="102" name="화살표: 갈매기형 수장 101">
              <a:extLst>
                <a:ext uri="{FF2B5EF4-FFF2-40B4-BE49-F238E27FC236}">
                  <a16:creationId xmlns:a16="http://schemas.microsoft.com/office/drawing/2014/main" id="{890D0B36-98BF-3363-1E81-A99D06AE7B81}"/>
                </a:ext>
              </a:extLst>
            </p:cNvPr>
            <p:cNvSpPr/>
            <p:nvPr/>
          </p:nvSpPr>
          <p:spPr>
            <a:xfrm>
              <a:off x="3046012" y="2084388"/>
              <a:ext cx="2503369" cy="296045"/>
            </a:xfrm>
            <a:prstGeom prst="chevron">
              <a:avLst/>
            </a:prstGeom>
            <a:solidFill>
              <a:srgbClr val="5B9BD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평점 </a:t>
              </a:r>
              <a:r>
                <a:rPr lang="en-US" altLang="ko-KR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Null </a:t>
              </a:r>
              <a:r>
                <a:rPr lang="ko-KR" altLang="en-US" sz="140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값 제외</a:t>
              </a:r>
              <a:r>
                <a:rPr lang="en-US" altLang="ko-KR" sz="105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</a:t>
              </a:r>
              <a:r>
                <a:rPr lang="ko-KR" altLang="en-US" sz="1050" b="1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기반영</a:t>
              </a:r>
              <a:r>
                <a:rPr lang="en-US" altLang="ko-KR" sz="1050" b="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D97F0-625B-82FB-06E3-1357FEB01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5" y="2548521"/>
            <a:ext cx="780713" cy="5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73507E-CABB-22C9-935D-2E2CE443F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9"/>
          <a:stretch/>
        </p:blipFill>
        <p:spPr bwMode="auto">
          <a:xfrm>
            <a:off x="670835" y="3786330"/>
            <a:ext cx="797876" cy="2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4751B2A-5036-9800-9AC6-EF2F3503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36741" r="12798" b="36086"/>
          <a:stretch/>
        </p:blipFill>
        <p:spPr bwMode="auto">
          <a:xfrm>
            <a:off x="654048" y="4743227"/>
            <a:ext cx="809623" cy="2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4B1B0D7-21E0-1E20-41EC-54A638C0F46B}"/>
              </a:ext>
            </a:extLst>
          </p:cNvPr>
          <p:cNvCxnSpPr>
            <a:cxnSpLocks/>
          </p:cNvCxnSpPr>
          <p:nvPr/>
        </p:nvCxnSpPr>
        <p:spPr>
          <a:xfrm>
            <a:off x="662665" y="5430637"/>
            <a:ext cx="2052094" cy="0"/>
          </a:xfrm>
          <a:prstGeom prst="line">
            <a:avLst/>
          </a:prstGeom>
          <a:ln w="254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8EAC77-6D10-2D74-9B4B-BD52132DA8A7}"/>
              </a:ext>
            </a:extLst>
          </p:cNvPr>
          <p:cNvSpPr/>
          <p:nvPr/>
        </p:nvSpPr>
        <p:spPr>
          <a:xfrm>
            <a:off x="1578432" y="2342404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1,922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9B3682B-9399-1A4E-F499-0E1027FD2665}"/>
              </a:ext>
            </a:extLst>
          </p:cNvPr>
          <p:cNvCxnSpPr>
            <a:cxnSpLocks/>
          </p:cNvCxnSpPr>
          <p:nvPr/>
        </p:nvCxnSpPr>
        <p:spPr>
          <a:xfrm>
            <a:off x="606122" y="334184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6243F9AE-163F-EDBF-C8DB-670D1A8C2E60}"/>
              </a:ext>
            </a:extLst>
          </p:cNvPr>
          <p:cNvCxnSpPr>
            <a:cxnSpLocks/>
          </p:cNvCxnSpPr>
          <p:nvPr/>
        </p:nvCxnSpPr>
        <p:spPr>
          <a:xfrm>
            <a:off x="618822" y="442196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16805C-BB01-AE28-5BFC-9068695BD0DC}"/>
              </a:ext>
            </a:extLst>
          </p:cNvPr>
          <p:cNvSpPr/>
          <p:nvPr/>
        </p:nvSpPr>
        <p:spPr>
          <a:xfrm>
            <a:off x="2994451" y="2262543"/>
            <a:ext cx="2307890" cy="38233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80000"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50" normalizeH="0" baseline="0" noProof="0" dirty="0">
              <a:ln>
                <a:solidFill>
                  <a:srgbClr val="000000">
                    <a:lumMod val="50000"/>
                    <a:lumOff val="50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67141A-FBFA-994B-BB8A-21FFE866F88E}"/>
              </a:ext>
            </a:extLst>
          </p:cNvPr>
          <p:cNvSpPr/>
          <p:nvPr/>
        </p:nvSpPr>
        <p:spPr>
          <a:xfrm>
            <a:off x="4004405" y="5510935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1,922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589DD31-E04F-9D60-43CA-59905B6BC9F0}"/>
              </a:ext>
            </a:extLst>
          </p:cNvPr>
          <p:cNvCxnSpPr>
            <a:cxnSpLocks/>
          </p:cNvCxnSpPr>
          <p:nvPr/>
        </p:nvCxnSpPr>
        <p:spPr>
          <a:xfrm>
            <a:off x="3126738" y="5430637"/>
            <a:ext cx="2052094" cy="0"/>
          </a:xfrm>
          <a:prstGeom prst="line">
            <a:avLst/>
          </a:prstGeom>
          <a:ln w="254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845031-F010-2B69-F110-F31A39EB28CB}"/>
              </a:ext>
            </a:extLst>
          </p:cNvPr>
          <p:cNvCxnSpPr>
            <a:cxnSpLocks/>
          </p:cNvCxnSpPr>
          <p:nvPr/>
        </p:nvCxnSpPr>
        <p:spPr>
          <a:xfrm>
            <a:off x="3070195" y="334184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CB3A284-AF9C-0B32-6BB7-2B59A7DFAA48}"/>
              </a:ext>
            </a:extLst>
          </p:cNvPr>
          <p:cNvCxnSpPr>
            <a:cxnSpLocks/>
          </p:cNvCxnSpPr>
          <p:nvPr/>
        </p:nvCxnSpPr>
        <p:spPr>
          <a:xfrm>
            <a:off x="3082895" y="442196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51D6CE66-5445-53AF-2D00-C0EE051A647A}"/>
              </a:ext>
            </a:extLst>
          </p:cNvPr>
          <p:cNvGrpSpPr/>
          <p:nvPr/>
        </p:nvGrpSpPr>
        <p:grpSpPr>
          <a:xfrm>
            <a:off x="654048" y="5530286"/>
            <a:ext cx="1216625" cy="490334"/>
            <a:chOff x="506458" y="5761461"/>
            <a:chExt cx="1507105" cy="607406"/>
          </a:xfrm>
        </p:grpSpPr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2B870075-BC8A-259D-D0B2-2FD5EFDCE8EC}"/>
                </a:ext>
              </a:extLst>
            </p:cNvPr>
            <p:cNvGrpSpPr/>
            <p:nvPr/>
          </p:nvGrpSpPr>
          <p:grpSpPr>
            <a:xfrm>
              <a:off x="506458" y="5761461"/>
              <a:ext cx="427259" cy="404834"/>
              <a:chOff x="4893569" y="2126460"/>
              <a:chExt cx="711200" cy="711200"/>
            </a:xfrm>
            <a:solidFill>
              <a:srgbClr val="5B9BD5"/>
            </a:solidFill>
          </p:grpSpPr>
          <p:sp>
            <p:nvSpPr>
              <p:cNvPr id="65" name="object 51">
                <a:extLst>
                  <a:ext uri="{FF2B5EF4-FFF2-40B4-BE49-F238E27FC236}">
                    <a16:creationId xmlns:a16="http://schemas.microsoft.com/office/drawing/2014/main" id="{12520EBA-725A-433F-5BC5-B96F7EC19052}"/>
                  </a:ext>
                </a:extLst>
              </p:cNvPr>
              <p:cNvSpPr/>
              <p:nvPr/>
            </p:nvSpPr>
            <p:spPr>
              <a:xfrm>
                <a:off x="5363470" y="2253460"/>
                <a:ext cx="762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79400">
                    <a:moveTo>
                      <a:pt x="76200" y="0"/>
                    </a:moveTo>
                    <a:lnTo>
                      <a:pt x="0" y="0"/>
                    </a:lnTo>
                    <a:lnTo>
                      <a:pt x="0" y="279400"/>
                    </a:lnTo>
                    <a:lnTo>
                      <a:pt x="76200" y="279400"/>
                    </a:lnTo>
                    <a:lnTo>
                      <a:pt x="76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88038"/>
                <a:endParaRPr sz="1749" dirty="0">
                  <a:ln>
                    <a:solidFill>
                      <a:srgbClr val="0091DA">
                        <a:shade val="95000"/>
                        <a:satMod val="105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6" name="object 52">
                <a:extLst>
                  <a:ext uri="{FF2B5EF4-FFF2-40B4-BE49-F238E27FC236}">
                    <a16:creationId xmlns:a16="http://schemas.microsoft.com/office/drawing/2014/main" id="{79DE1E8D-22D0-26CB-4F45-5180650028C9}"/>
                  </a:ext>
                </a:extLst>
              </p:cNvPr>
              <p:cNvSpPr/>
              <p:nvPr/>
            </p:nvSpPr>
            <p:spPr>
              <a:xfrm>
                <a:off x="5211069" y="2316960"/>
                <a:ext cx="76200" cy="21590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15900">
                    <a:moveTo>
                      <a:pt x="76200" y="0"/>
                    </a:moveTo>
                    <a:lnTo>
                      <a:pt x="0" y="0"/>
                    </a:lnTo>
                    <a:lnTo>
                      <a:pt x="0" y="215900"/>
                    </a:lnTo>
                    <a:lnTo>
                      <a:pt x="76200" y="215900"/>
                    </a:lnTo>
                    <a:lnTo>
                      <a:pt x="76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88038"/>
                <a:endParaRPr sz="1749" dirty="0">
                  <a:ln>
                    <a:solidFill>
                      <a:srgbClr val="0091DA">
                        <a:shade val="95000"/>
                        <a:satMod val="105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7" name="object 53">
                <a:extLst>
                  <a:ext uri="{FF2B5EF4-FFF2-40B4-BE49-F238E27FC236}">
                    <a16:creationId xmlns:a16="http://schemas.microsoft.com/office/drawing/2014/main" id="{6AAC9F70-8593-2DC9-D179-B6AD28BF92FA}"/>
                  </a:ext>
                </a:extLst>
              </p:cNvPr>
              <p:cNvSpPr/>
              <p:nvPr/>
            </p:nvSpPr>
            <p:spPr>
              <a:xfrm>
                <a:off x="5058669" y="2393160"/>
                <a:ext cx="762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39700">
                    <a:moveTo>
                      <a:pt x="76200" y="0"/>
                    </a:moveTo>
                    <a:lnTo>
                      <a:pt x="0" y="0"/>
                    </a:lnTo>
                    <a:lnTo>
                      <a:pt x="0" y="139700"/>
                    </a:lnTo>
                    <a:lnTo>
                      <a:pt x="76200" y="139700"/>
                    </a:lnTo>
                    <a:lnTo>
                      <a:pt x="76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88038"/>
                <a:endParaRPr sz="1749" dirty="0">
                  <a:ln>
                    <a:solidFill>
                      <a:srgbClr val="0091DA">
                        <a:shade val="95000"/>
                        <a:satMod val="105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8" name="object 54">
                <a:extLst>
                  <a:ext uri="{FF2B5EF4-FFF2-40B4-BE49-F238E27FC236}">
                    <a16:creationId xmlns:a16="http://schemas.microsoft.com/office/drawing/2014/main" id="{4802DBA4-538F-D3A3-E0A1-338C8165F4D2}"/>
                  </a:ext>
                </a:extLst>
              </p:cNvPr>
              <p:cNvSpPr/>
              <p:nvPr/>
            </p:nvSpPr>
            <p:spPr>
              <a:xfrm>
                <a:off x="4893569" y="2126460"/>
                <a:ext cx="7112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11200">
                    <a:moveTo>
                      <a:pt x="571500" y="673099"/>
                    </a:moveTo>
                    <a:lnTo>
                      <a:pt x="139700" y="673099"/>
                    </a:lnTo>
                    <a:lnTo>
                      <a:pt x="139700" y="711199"/>
                    </a:lnTo>
                    <a:lnTo>
                      <a:pt x="571500" y="711199"/>
                    </a:lnTo>
                    <a:lnTo>
                      <a:pt x="571500" y="673099"/>
                    </a:lnTo>
                    <a:close/>
                  </a:path>
                  <a:path w="711200" h="711200">
                    <a:moveTo>
                      <a:pt x="431800" y="558799"/>
                    </a:moveTo>
                    <a:lnTo>
                      <a:pt x="279400" y="558799"/>
                    </a:lnTo>
                    <a:lnTo>
                      <a:pt x="279400" y="673099"/>
                    </a:lnTo>
                    <a:lnTo>
                      <a:pt x="431800" y="673099"/>
                    </a:lnTo>
                    <a:lnTo>
                      <a:pt x="431800" y="558799"/>
                    </a:lnTo>
                    <a:close/>
                  </a:path>
                  <a:path w="711200" h="711200">
                    <a:moveTo>
                      <a:pt x="673100" y="0"/>
                    </a:moveTo>
                    <a:lnTo>
                      <a:pt x="38100" y="0"/>
                    </a:lnTo>
                    <a:lnTo>
                      <a:pt x="23268" y="2381"/>
                    </a:lnTo>
                    <a:lnTo>
                      <a:pt x="11158" y="9525"/>
                    </a:lnTo>
                    <a:lnTo>
                      <a:pt x="2993" y="21431"/>
                    </a:lnTo>
                    <a:lnTo>
                      <a:pt x="0" y="38100"/>
                    </a:lnTo>
                    <a:lnTo>
                      <a:pt x="0" y="520699"/>
                    </a:lnTo>
                    <a:lnTo>
                      <a:pt x="2993" y="535531"/>
                    </a:lnTo>
                    <a:lnTo>
                      <a:pt x="11158" y="547641"/>
                    </a:lnTo>
                    <a:lnTo>
                      <a:pt x="23268" y="555806"/>
                    </a:lnTo>
                    <a:lnTo>
                      <a:pt x="38100" y="558799"/>
                    </a:lnTo>
                    <a:lnTo>
                      <a:pt x="673100" y="558799"/>
                    </a:lnTo>
                    <a:lnTo>
                      <a:pt x="687931" y="555806"/>
                    </a:lnTo>
                    <a:lnTo>
                      <a:pt x="700041" y="547641"/>
                    </a:lnTo>
                    <a:lnTo>
                      <a:pt x="708206" y="535531"/>
                    </a:lnTo>
                    <a:lnTo>
                      <a:pt x="711200" y="520699"/>
                    </a:lnTo>
                    <a:lnTo>
                      <a:pt x="711200" y="482600"/>
                    </a:lnTo>
                    <a:lnTo>
                      <a:pt x="38100" y="482600"/>
                    </a:lnTo>
                    <a:lnTo>
                      <a:pt x="38100" y="38100"/>
                    </a:lnTo>
                    <a:lnTo>
                      <a:pt x="711200" y="38100"/>
                    </a:lnTo>
                    <a:lnTo>
                      <a:pt x="708206" y="23268"/>
                    </a:lnTo>
                    <a:lnTo>
                      <a:pt x="700041" y="11158"/>
                    </a:lnTo>
                    <a:lnTo>
                      <a:pt x="687931" y="2993"/>
                    </a:lnTo>
                    <a:lnTo>
                      <a:pt x="673100" y="0"/>
                    </a:lnTo>
                    <a:close/>
                  </a:path>
                  <a:path w="711200" h="711200">
                    <a:moveTo>
                      <a:pt x="711200" y="38100"/>
                    </a:moveTo>
                    <a:lnTo>
                      <a:pt x="673100" y="38100"/>
                    </a:lnTo>
                    <a:lnTo>
                      <a:pt x="673100" y="482600"/>
                    </a:lnTo>
                    <a:lnTo>
                      <a:pt x="711200" y="482600"/>
                    </a:lnTo>
                    <a:lnTo>
                      <a:pt x="711200" y="3810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88038"/>
                <a:endParaRPr sz="1749" dirty="0">
                  <a:ln>
                    <a:solidFill>
                      <a:srgbClr val="0091DA">
                        <a:shade val="95000"/>
                        <a:satMod val="105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8A52793-2350-8374-9E7D-010FFA77E4BD}"/>
                </a:ext>
              </a:extLst>
            </p:cNvPr>
            <p:cNvSpPr txBox="1"/>
            <p:nvPr/>
          </p:nvSpPr>
          <p:spPr>
            <a:xfrm>
              <a:off x="829954" y="6025732"/>
              <a:ext cx="1183609" cy="343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91DA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공통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91DA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Data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363553-8F60-3713-E196-2A33EBB96793}"/>
              </a:ext>
            </a:extLst>
          </p:cNvPr>
          <p:cNvSpPr/>
          <p:nvPr/>
        </p:nvSpPr>
        <p:spPr>
          <a:xfrm>
            <a:off x="1578432" y="3432786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1,924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079646F-7245-19A2-031E-9C592F515D50}"/>
              </a:ext>
            </a:extLst>
          </p:cNvPr>
          <p:cNvSpPr/>
          <p:nvPr/>
        </p:nvSpPr>
        <p:spPr>
          <a:xfrm>
            <a:off x="1578432" y="4498900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1,925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B948575-CF15-74B6-C76F-B7EDB3B767EA}"/>
              </a:ext>
            </a:extLst>
          </p:cNvPr>
          <p:cNvSpPr/>
          <p:nvPr/>
        </p:nvSpPr>
        <p:spPr>
          <a:xfrm>
            <a:off x="3960851" y="2300848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2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48" name="빼기 기호 2047">
            <a:extLst>
              <a:ext uri="{FF2B5EF4-FFF2-40B4-BE49-F238E27FC236}">
                <a16:creationId xmlns:a16="http://schemas.microsoft.com/office/drawing/2014/main" id="{CCB534E3-AD36-73E2-9652-E1920C70BFD8}"/>
              </a:ext>
            </a:extLst>
          </p:cNvPr>
          <p:cNvSpPr/>
          <p:nvPr/>
        </p:nvSpPr>
        <p:spPr>
          <a:xfrm>
            <a:off x="4256264" y="2464141"/>
            <a:ext cx="281104" cy="249275"/>
          </a:xfrm>
          <a:prstGeom prst="mathMinus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Text Box 1447">
            <a:extLst>
              <a:ext uri="{FF2B5EF4-FFF2-40B4-BE49-F238E27FC236}">
                <a16:creationId xmlns:a16="http://schemas.microsoft.com/office/drawing/2014/main" id="{531A3682-4DEA-3D5C-CF66-B1B29F83541A}"/>
              </a:ext>
            </a:extLst>
          </p:cNvPr>
          <p:cNvSpPr txBox="1"/>
          <p:nvPr/>
        </p:nvSpPr>
        <p:spPr bwMode="auto">
          <a:xfrm>
            <a:off x="3257804" y="3059692"/>
            <a:ext cx="150722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828D82"/>
            </a:prstShdw>
          </a:effectLst>
        </p:spPr>
        <p:txBody>
          <a:bodyPr wrap="square" lIns="0" tIns="0" rIns="0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endParaRPr lang="en-US" altLang="ko-KR" sz="800" spc="-26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9614733D-0BFE-2B6E-DEF8-F1F8114CE56A}"/>
              </a:ext>
            </a:extLst>
          </p:cNvPr>
          <p:cNvSpPr txBox="1"/>
          <p:nvPr/>
        </p:nvSpPr>
        <p:spPr>
          <a:xfrm>
            <a:off x="3145399" y="2851798"/>
            <a:ext cx="1976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건대입구점</a:t>
            </a:r>
            <a:r>
              <a:rPr lang="en-US" altLang="ko-KR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폐점</a:t>
            </a:r>
            <a:r>
              <a:rPr lang="en-US" altLang="ko-KR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</a:t>
            </a:r>
            <a:r>
              <a:rPr lang="ko-KR" altLang="en-US" sz="1100" b="0" i="0" dirty="0" err="1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죽전이마트점</a:t>
            </a:r>
            <a:r>
              <a:rPr lang="en-US" altLang="ko-KR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폐점</a:t>
            </a:r>
            <a:r>
              <a:rPr lang="en-US" altLang="ko-KR" sz="11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en-US" altLang="ko-KR" sz="1100" spc="-26" dirty="0">
              <a:ln>
                <a:solidFill>
                  <a:schemeClr val="bg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F8E9F84-6B56-203A-4660-93A8D76D9497}"/>
              </a:ext>
            </a:extLst>
          </p:cNvPr>
          <p:cNvSpPr/>
          <p:nvPr/>
        </p:nvSpPr>
        <p:spPr>
          <a:xfrm>
            <a:off x="5378085" y="2262543"/>
            <a:ext cx="2307890" cy="38233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80000"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50" normalizeH="0" baseline="0" noProof="0" dirty="0">
              <a:ln>
                <a:solidFill>
                  <a:srgbClr val="000000">
                    <a:lumMod val="50000"/>
                    <a:lumOff val="50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59" name="직사각형 2058">
            <a:extLst>
              <a:ext uri="{FF2B5EF4-FFF2-40B4-BE49-F238E27FC236}">
                <a16:creationId xmlns:a16="http://schemas.microsoft.com/office/drawing/2014/main" id="{57FF3523-EE8B-5E44-FEFB-839F590A0D9D}"/>
              </a:ext>
            </a:extLst>
          </p:cNvPr>
          <p:cNvSpPr/>
          <p:nvPr/>
        </p:nvSpPr>
        <p:spPr>
          <a:xfrm>
            <a:off x="6426139" y="5510935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1,459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29BE221-8AD9-3697-3578-A5210DD6356C}"/>
              </a:ext>
            </a:extLst>
          </p:cNvPr>
          <p:cNvCxnSpPr>
            <a:cxnSpLocks/>
          </p:cNvCxnSpPr>
          <p:nvPr/>
        </p:nvCxnSpPr>
        <p:spPr>
          <a:xfrm>
            <a:off x="5510372" y="5430637"/>
            <a:ext cx="2052094" cy="0"/>
          </a:xfrm>
          <a:prstGeom prst="line">
            <a:avLst/>
          </a:prstGeom>
          <a:ln w="254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C33035BD-24E4-829B-9DFD-399B3B71251B}"/>
              </a:ext>
            </a:extLst>
          </p:cNvPr>
          <p:cNvCxnSpPr>
            <a:cxnSpLocks/>
          </p:cNvCxnSpPr>
          <p:nvPr/>
        </p:nvCxnSpPr>
        <p:spPr>
          <a:xfrm>
            <a:off x="5453829" y="334184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7A57BCAA-F5B9-47FD-715D-5D34B7570F64}"/>
              </a:ext>
            </a:extLst>
          </p:cNvPr>
          <p:cNvCxnSpPr>
            <a:cxnSpLocks/>
          </p:cNvCxnSpPr>
          <p:nvPr/>
        </p:nvCxnSpPr>
        <p:spPr>
          <a:xfrm>
            <a:off x="5466529" y="442196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2063" name="직사각형 2062">
            <a:extLst>
              <a:ext uri="{FF2B5EF4-FFF2-40B4-BE49-F238E27FC236}">
                <a16:creationId xmlns:a16="http://schemas.microsoft.com/office/drawing/2014/main" id="{E15223EB-04AA-B188-78BA-2E334C280E9D}"/>
              </a:ext>
            </a:extLst>
          </p:cNvPr>
          <p:cNvSpPr/>
          <p:nvPr/>
        </p:nvSpPr>
        <p:spPr>
          <a:xfrm>
            <a:off x="6462159" y="2313829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406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64" name="빼기 기호 2063">
            <a:extLst>
              <a:ext uri="{FF2B5EF4-FFF2-40B4-BE49-F238E27FC236}">
                <a16:creationId xmlns:a16="http://schemas.microsoft.com/office/drawing/2014/main" id="{7C5B57D3-5E00-7262-8D21-622A195D3595}"/>
              </a:ext>
            </a:extLst>
          </p:cNvPr>
          <p:cNvSpPr/>
          <p:nvPr/>
        </p:nvSpPr>
        <p:spPr>
          <a:xfrm>
            <a:off x="6412567" y="2464141"/>
            <a:ext cx="281104" cy="249275"/>
          </a:xfrm>
          <a:prstGeom prst="mathMinus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5" name="Text Box 1447">
            <a:extLst>
              <a:ext uri="{FF2B5EF4-FFF2-40B4-BE49-F238E27FC236}">
                <a16:creationId xmlns:a16="http://schemas.microsoft.com/office/drawing/2014/main" id="{7E0153D4-5F64-E98A-9075-D25EF10507B3}"/>
              </a:ext>
            </a:extLst>
          </p:cNvPr>
          <p:cNvSpPr txBox="1"/>
          <p:nvPr/>
        </p:nvSpPr>
        <p:spPr bwMode="auto">
          <a:xfrm>
            <a:off x="5641438" y="3059692"/>
            <a:ext cx="150722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828D82"/>
            </a:prstShdw>
          </a:effectLst>
        </p:spPr>
        <p:txBody>
          <a:bodyPr wrap="square" lIns="0" tIns="0" rIns="0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endParaRPr lang="en-US" altLang="ko-KR" sz="800" spc="-26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90426E5E-5D51-B929-2EAF-E9A08452CE4D}"/>
              </a:ext>
            </a:extLst>
          </p:cNvPr>
          <p:cNvSpPr txBox="1"/>
          <p:nvPr/>
        </p:nvSpPr>
        <p:spPr>
          <a:xfrm>
            <a:off x="5529033" y="2851798"/>
            <a:ext cx="1976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개포동점 등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모두 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 외 모두 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 이상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067" name="직사각형 2066">
            <a:extLst>
              <a:ext uri="{FF2B5EF4-FFF2-40B4-BE49-F238E27FC236}">
                <a16:creationId xmlns:a16="http://schemas.microsoft.com/office/drawing/2014/main" id="{5E3F2E2F-93F4-BA93-F9F8-28644624D1C3}"/>
              </a:ext>
            </a:extLst>
          </p:cNvPr>
          <p:cNvSpPr/>
          <p:nvPr/>
        </p:nvSpPr>
        <p:spPr>
          <a:xfrm>
            <a:off x="7788188" y="2262543"/>
            <a:ext cx="2307890" cy="38233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80000"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50" normalizeH="0" baseline="0" noProof="0" dirty="0">
              <a:ln>
                <a:solidFill>
                  <a:srgbClr val="000000">
                    <a:lumMod val="50000"/>
                    <a:lumOff val="50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68" name="직사각형 2067">
            <a:extLst>
              <a:ext uri="{FF2B5EF4-FFF2-40B4-BE49-F238E27FC236}">
                <a16:creationId xmlns:a16="http://schemas.microsoft.com/office/drawing/2014/main" id="{3C5C09CC-1619-0F41-9D2B-8C23C5AD6143}"/>
              </a:ext>
            </a:extLst>
          </p:cNvPr>
          <p:cNvSpPr/>
          <p:nvPr/>
        </p:nvSpPr>
        <p:spPr>
          <a:xfrm>
            <a:off x="8848942" y="5510935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1,459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E202438F-143A-A235-B69B-B323FFE95245}"/>
              </a:ext>
            </a:extLst>
          </p:cNvPr>
          <p:cNvCxnSpPr>
            <a:cxnSpLocks/>
          </p:cNvCxnSpPr>
          <p:nvPr/>
        </p:nvCxnSpPr>
        <p:spPr>
          <a:xfrm>
            <a:off x="7920475" y="5430637"/>
            <a:ext cx="2052094" cy="0"/>
          </a:xfrm>
          <a:prstGeom prst="line">
            <a:avLst/>
          </a:prstGeom>
          <a:ln w="254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18CF8248-C4D9-0EF7-18C8-A36D927A6091}"/>
              </a:ext>
            </a:extLst>
          </p:cNvPr>
          <p:cNvCxnSpPr>
            <a:cxnSpLocks/>
          </p:cNvCxnSpPr>
          <p:nvPr/>
        </p:nvCxnSpPr>
        <p:spPr>
          <a:xfrm>
            <a:off x="7863932" y="334184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D7F7E5F-106D-5D61-2A0F-898249FFDC18}"/>
              </a:ext>
            </a:extLst>
          </p:cNvPr>
          <p:cNvCxnSpPr>
            <a:cxnSpLocks/>
          </p:cNvCxnSpPr>
          <p:nvPr/>
        </p:nvCxnSpPr>
        <p:spPr>
          <a:xfrm>
            <a:off x="7876632" y="4421963"/>
            <a:ext cx="2108637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2072" name="직사각형 2071">
            <a:extLst>
              <a:ext uri="{FF2B5EF4-FFF2-40B4-BE49-F238E27FC236}">
                <a16:creationId xmlns:a16="http://schemas.microsoft.com/office/drawing/2014/main" id="{AC5BABD3-0600-CBF8-C761-37C869B0BFFD}"/>
              </a:ext>
            </a:extLst>
          </p:cNvPr>
          <p:cNvSpPr/>
          <p:nvPr/>
        </p:nvSpPr>
        <p:spPr>
          <a:xfrm>
            <a:off x="9264682" y="2313829"/>
            <a:ext cx="610681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0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74" name="Text Box 1447">
            <a:extLst>
              <a:ext uri="{FF2B5EF4-FFF2-40B4-BE49-F238E27FC236}">
                <a16:creationId xmlns:a16="http://schemas.microsoft.com/office/drawing/2014/main" id="{47E2A313-EE42-61B9-0D32-90E1D01BCD79}"/>
              </a:ext>
            </a:extLst>
          </p:cNvPr>
          <p:cNvSpPr txBox="1"/>
          <p:nvPr/>
        </p:nvSpPr>
        <p:spPr bwMode="auto">
          <a:xfrm>
            <a:off x="8051541" y="3059692"/>
            <a:ext cx="150722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828D82"/>
            </a:prstShdw>
          </a:effectLst>
        </p:spPr>
        <p:txBody>
          <a:bodyPr wrap="square" lIns="0" tIns="0" rIns="0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endParaRPr lang="en-US" altLang="ko-KR" sz="800" spc="-26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2D2EA415-BFE5-19AA-15E0-5BD916BB7237}"/>
              </a:ext>
            </a:extLst>
          </p:cNvPr>
          <p:cNvSpPr txBox="1"/>
          <p:nvPr/>
        </p:nvSpPr>
        <p:spPr>
          <a:xfrm>
            <a:off x="7939136" y="2851798"/>
            <a:ext cx="1976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나머지 리뷰 건 최소 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건 이상</a:t>
            </a:r>
            <a:endParaRPr lang="en-US" altLang="ko-KR" sz="1100" spc="-26" dirty="0">
              <a:ln>
                <a:solidFill>
                  <a:schemeClr val="bg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80" name="직사각형 2079">
            <a:extLst>
              <a:ext uri="{FF2B5EF4-FFF2-40B4-BE49-F238E27FC236}">
                <a16:creationId xmlns:a16="http://schemas.microsoft.com/office/drawing/2014/main" id="{E6C7CBF9-A6C3-1608-3B7C-31E988903A8C}"/>
              </a:ext>
            </a:extLst>
          </p:cNvPr>
          <p:cNvSpPr/>
          <p:nvPr/>
        </p:nvSpPr>
        <p:spPr>
          <a:xfrm>
            <a:off x="8834390" y="4495044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1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81" name="빼기 기호 2080">
            <a:extLst>
              <a:ext uri="{FF2B5EF4-FFF2-40B4-BE49-F238E27FC236}">
                <a16:creationId xmlns:a16="http://schemas.microsoft.com/office/drawing/2014/main" id="{79191F86-E0C4-A913-4B53-DE02E8AF1CB9}"/>
              </a:ext>
            </a:extLst>
          </p:cNvPr>
          <p:cNvSpPr/>
          <p:nvPr/>
        </p:nvSpPr>
        <p:spPr>
          <a:xfrm>
            <a:off x="9155203" y="4650321"/>
            <a:ext cx="281104" cy="249275"/>
          </a:xfrm>
          <a:prstGeom prst="mathMinus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F84C4E33-73EB-651B-5897-CAD48FFDA08D}"/>
              </a:ext>
            </a:extLst>
          </p:cNvPr>
          <p:cNvSpPr txBox="1"/>
          <p:nvPr/>
        </p:nvSpPr>
        <p:spPr>
          <a:xfrm>
            <a:off x="7935831" y="4974456"/>
            <a:ext cx="1976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전주에코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DT</a:t>
            </a:r>
            <a:r>
              <a:rPr lang="ko-KR" altLang="en-US" sz="1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점전기차충전소점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(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모집단에 없는 매장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과거 폐점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083" name="직사각형 2082">
            <a:extLst>
              <a:ext uri="{FF2B5EF4-FFF2-40B4-BE49-F238E27FC236}">
                <a16:creationId xmlns:a16="http://schemas.microsoft.com/office/drawing/2014/main" id="{6FA61B6D-F78D-C5FF-B2C1-1ED59D71AD60}"/>
              </a:ext>
            </a:extLst>
          </p:cNvPr>
          <p:cNvSpPr/>
          <p:nvPr/>
        </p:nvSpPr>
        <p:spPr>
          <a:xfrm>
            <a:off x="4434114" y="4473150"/>
            <a:ext cx="610681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0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85" name="직사각형 2084">
            <a:extLst>
              <a:ext uri="{FF2B5EF4-FFF2-40B4-BE49-F238E27FC236}">
                <a16:creationId xmlns:a16="http://schemas.microsoft.com/office/drawing/2014/main" id="{86F88333-C580-B469-BAA8-6B4011EC94C9}"/>
              </a:ext>
            </a:extLst>
          </p:cNvPr>
          <p:cNvSpPr/>
          <p:nvPr/>
        </p:nvSpPr>
        <p:spPr>
          <a:xfrm>
            <a:off x="6404103" y="4498900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60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86" name="빼기 기호 2085">
            <a:extLst>
              <a:ext uri="{FF2B5EF4-FFF2-40B4-BE49-F238E27FC236}">
                <a16:creationId xmlns:a16="http://schemas.microsoft.com/office/drawing/2014/main" id="{C12CCFB7-6ED7-0D2C-3608-CDCB420B7B24}"/>
              </a:ext>
            </a:extLst>
          </p:cNvPr>
          <p:cNvSpPr/>
          <p:nvPr/>
        </p:nvSpPr>
        <p:spPr>
          <a:xfrm>
            <a:off x="6412567" y="4649212"/>
            <a:ext cx="281104" cy="249275"/>
          </a:xfrm>
          <a:prstGeom prst="mathMinus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DEF9B9A5-2C88-22D2-A82D-286D1FC6D84F}"/>
              </a:ext>
            </a:extLst>
          </p:cNvPr>
          <p:cNvSpPr txBox="1"/>
          <p:nvPr/>
        </p:nvSpPr>
        <p:spPr>
          <a:xfrm>
            <a:off x="5529033" y="4986636"/>
            <a:ext cx="1976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개포동점 등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모두 평점 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endParaRPr lang="en-US" altLang="ko-KR" sz="1100" spc="-26" dirty="0">
              <a:ln>
                <a:solidFill>
                  <a:schemeClr val="bg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88" name="직사각형 2087">
            <a:extLst>
              <a:ext uri="{FF2B5EF4-FFF2-40B4-BE49-F238E27FC236}">
                <a16:creationId xmlns:a16="http://schemas.microsoft.com/office/drawing/2014/main" id="{0ACB0DCE-9502-DA86-6D7F-1615566E2873}"/>
              </a:ext>
            </a:extLst>
          </p:cNvPr>
          <p:cNvSpPr/>
          <p:nvPr/>
        </p:nvSpPr>
        <p:spPr>
          <a:xfrm>
            <a:off x="3960851" y="3415728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0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91" name="직사각형 2090">
            <a:extLst>
              <a:ext uri="{FF2B5EF4-FFF2-40B4-BE49-F238E27FC236}">
                <a16:creationId xmlns:a16="http://schemas.microsoft.com/office/drawing/2014/main" id="{189376E9-0D60-4280-71D6-A6A0C1ADA195}"/>
              </a:ext>
            </a:extLst>
          </p:cNvPr>
          <p:cNvSpPr/>
          <p:nvPr/>
        </p:nvSpPr>
        <p:spPr>
          <a:xfrm>
            <a:off x="6395050" y="3428428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37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92" name="빼기 기호 2091">
            <a:extLst>
              <a:ext uri="{FF2B5EF4-FFF2-40B4-BE49-F238E27FC236}">
                <a16:creationId xmlns:a16="http://schemas.microsoft.com/office/drawing/2014/main" id="{9605C88A-35F6-B68B-57EC-67441EBA3754}"/>
              </a:ext>
            </a:extLst>
          </p:cNvPr>
          <p:cNvSpPr/>
          <p:nvPr/>
        </p:nvSpPr>
        <p:spPr>
          <a:xfrm>
            <a:off x="6412567" y="3581792"/>
            <a:ext cx="281104" cy="249275"/>
          </a:xfrm>
          <a:prstGeom prst="mathMinus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8617ACDA-F9A4-FF6A-101B-D3794B8D179E}"/>
              </a:ext>
            </a:extLst>
          </p:cNvPr>
          <p:cNvSpPr txBox="1"/>
          <p:nvPr/>
        </p:nvSpPr>
        <p:spPr>
          <a:xfrm>
            <a:off x="5529033" y="3894643"/>
            <a:ext cx="1976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개포동점 등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defTabSz="914411" fontAlgn="ctr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25000"/>
            </a:pP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모두 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 외 모두 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 이상</a:t>
            </a:r>
            <a:r>
              <a:rPr lang="en-US" altLang="ko-KR" sz="1100" spc="-26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2094" name="직사각형 2093">
            <a:extLst>
              <a:ext uri="{FF2B5EF4-FFF2-40B4-BE49-F238E27FC236}">
                <a16:creationId xmlns:a16="http://schemas.microsoft.com/office/drawing/2014/main" id="{96857F43-BB16-243A-11E5-5C1E1D3CE253}"/>
              </a:ext>
            </a:extLst>
          </p:cNvPr>
          <p:cNvSpPr/>
          <p:nvPr/>
        </p:nvSpPr>
        <p:spPr>
          <a:xfrm>
            <a:off x="10590836" y="2351929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1,516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95" name="직사각형 2094">
            <a:extLst>
              <a:ext uri="{FF2B5EF4-FFF2-40B4-BE49-F238E27FC236}">
                <a16:creationId xmlns:a16="http://schemas.microsoft.com/office/drawing/2014/main" id="{93DB3C31-6106-2554-AF79-DFC9AA6F4422}"/>
              </a:ext>
            </a:extLst>
          </p:cNvPr>
          <p:cNvSpPr/>
          <p:nvPr/>
        </p:nvSpPr>
        <p:spPr>
          <a:xfrm>
            <a:off x="9264682" y="3470886"/>
            <a:ext cx="610681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algn="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0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>
                  <a:alpha val="50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96" name="직사각형 2095">
            <a:extLst>
              <a:ext uri="{FF2B5EF4-FFF2-40B4-BE49-F238E27FC236}">
                <a16:creationId xmlns:a16="http://schemas.microsoft.com/office/drawing/2014/main" id="{2768F613-330C-D8A1-7B74-10D98785A1FA}"/>
              </a:ext>
            </a:extLst>
          </p:cNvPr>
          <p:cNvSpPr/>
          <p:nvPr/>
        </p:nvSpPr>
        <p:spPr>
          <a:xfrm>
            <a:off x="10590836" y="3500346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1,887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97" name="직사각형 2096">
            <a:extLst>
              <a:ext uri="{FF2B5EF4-FFF2-40B4-BE49-F238E27FC236}">
                <a16:creationId xmlns:a16="http://schemas.microsoft.com/office/drawing/2014/main" id="{87B20CE9-0C02-4EED-7322-713D2DC8F0E1}"/>
              </a:ext>
            </a:extLst>
          </p:cNvPr>
          <p:cNvSpPr/>
          <p:nvPr/>
        </p:nvSpPr>
        <p:spPr>
          <a:xfrm>
            <a:off x="10590836" y="4546847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1,864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98" name="직사각형 2097">
            <a:extLst>
              <a:ext uri="{FF2B5EF4-FFF2-40B4-BE49-F238E27FC236}">
                <a16:creationId xmlns:a16="http://schemas.microsoft.com/office/drawing/2014/main" id="{70A7D215-270D-9A6C-9D92-98BDCD112868}"/>
              </a:ext>
            </a:extLst>
          </p:cNvPr>
          <p:cNvSpPr/>
          <p:nvPr/>
        </p:nvSpPr>
        <p:spPr>
          <a:xfrm>
            <a:off x="10590836" y="5510935"/>
            <a:ext cx="107078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1,459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endParaRPr lang="en-US" altLang="ko-KR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4E321597-3693-8255-EE94-325E35DCBAAA}"/>
              </a:ext>
            </a:extLst>
          </p:cNvPr>
          <p:cNvCxnSpPr>
            <a:cxnSpLocks/>
          </p:cNvCxnSpPr>
          <p:nvPr/>
        </p:nvCxnSpPr>
        <p:spPr>
          <a:xfrm>
            <a:off x="10256999" y="5430637"/>
            <a:ext cx="1779661" cy="0"/>
          </a:xfrm>
          <a:prstGeom prst="line">
            <a:avLst/>
          </a:prstGeom>
          <a:ln w="254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53EF72B2-93DE-A8C5-D8F6-BE5E404EF028}"/>
              </a:ext>
            </a:extLst>
          </p:cNvPr>
          <p:cNvCxnSpPr>
            <a:cxnSpLocks/>
          </p:cNvCxnSpPr>
          <p:nvPr/>
        </p:nvCxnSpPr>
        <p:spPr>
          <a:xfrm>
            <a:off x="10200456" y="3341843"/>
            <a:ext cx="1836204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40255998-E985-F7BB-B9A4-0CE28D14A89B}"/>
              </a:ext>
            </a:extLst>
          </p:cNvPr>
          <p:cNvCxnSpPr>
            <a:cxnSpLocks/>
          </p:cNvCxnSpPr>
          <p:nvPr/>
        </p:nvCxnSpPr>
        <p:spPr>
          <a:xfrm>
            <a:off x="10213156" y="4421963"/>
            <a:ext cx="1823504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E871DB59-5F61-36F0-71F5-79D20494D740}"/>
              </a:ext>
            </a:extLst>
          </p:cNvPr>
          <p:cNvSpPr txBox="1"/>
          <p:nvPr/>
        </p:nvSpPr>
        <p:spPr>
          <a:xfrm>
            <a:off x="461827" y="6195666"/>
            <a:ext cx="1151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구글과 카카오는 평점이 있으나 네이버에는 평점이 없는 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375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건에 대해서 확인한 결과 방문이나 리뷰는 활발하나 평점 표시만 없는 것으로 확인되어 개별평가시에는 그대로 수용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</a:p>
          <a:p>
            <a:pPr>
              <a:defRPr/>
            </a:pP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평가시에는 전체 배제하기로 함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  <a:endParaRPr lang="ko-KR" altLang="en-US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117" name="그룹 2116">
            <a:extLst>
              <a:ext uri="{FF2B5EF4-FFF2-40B4-BE49-F238E27FC236}">
                <a16:creationId xmlns:a16="http://schemas.microsoft.com/office/drawing/2014/main" id="{F1AB2977-BA53-9A16-20F0-ACBB94095548}"/>
              </a:ext>
            </a:extLst>
          </p:cNvPr>
          <p:cNvGrpSpPr/>
          <p:nvPr/>
        </p:nvGrpSpPr>
        <p:grpSpPr>
          <a:xfrm>
            <a:off x="3755740" y="1231295"/>
            <a:ext cx="1269074" cy="308723"/>
            <a:chOff x="3621249" y="1231295"/>
            <a:chExt cx="1269074" cy="308723"/>
          </a:xfrm>
        </p:grpSpPr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DCE53825-0896-DBB3-7B4D-0376DBD7F489}"/>
                </a:ext>
              </a:extLst>
            </p:cNvPr>
            <p:cNvSpPr/>
            <p:nvPr/>
          </p:nvSpPr>
          <p:spPr>
            <a:xfrm>
              <a:off x="3691684" y="1231295"/>
              <a:ext cx="1185130" cy="28346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4E15D69A-4597-45E7-089B-08A91C9CDCE7}"/>
                </a:ext>
              </a:extLst>
            </p:cNvPr>
            <p:cNvSpPr txBox="1"/>
            <p:nvPr/>
          </p:nvSpPr>
          <p:spPr>
            <a:xfrm>
              <a:off x="3621249" y="1232241"/>
              <a:ext cx="12690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400" b="1" spc="-1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AF58ACF-48F8-F88D-8DD4-07CDA4008220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C475E-796D-4F8B-9914-618BFE943F72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2E3F17-FDF6-8A43-A2B0-2453581AB11D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E631D9-1518-05FF-60B2-40C89D941509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F1D073-8B57-D069-211F-20E5B030CF53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51A64-54D2-781F-F9A5-9C29AF2AD9E3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A2A8C1-6C7B-BDE2-CC10-222ADD2BC145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804CF8-DC5F-0CD2-67E3-FB1073C414B3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CA734D-D51A-DACA-34F4-D5A481CF6E1C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58DFC3-301E-27A9-3709-C6AE6495AAB8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9B4F90-F721-7D3A-CFD4-1AC22F7DF2BC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50D43F-1D20-CAD1-C6A9-E4FECB3F3E4E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44E896-F722-3945-8F97-8C541ECD9D63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7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서비스의 선호도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21BF28-3323-16EA-D682-0EA963045980}"/>
              </a:ext>
            </a:extLst>
          </p:cNvPr>
          <p:cNvGrpSpPr/>
          <p:nvPr/>
        </p:nvGrpSpPr>
        <p:grpSpPr>
          <a:xfrm>
            <a:off x="903199" y="2962004"/>
            <a:ext cx="2453984" cy="322980"/>
            <a:chOff x="628653" y="2328087"/>
            <a:chExt cx="4718083" cy="387305"/>
          </a:xfrm>
        </p:grpSpPr>
        <p:sp>
          <p:nvSpPr>
            <p:cNvPr id="25" name="직사각형 86">
              <a:extLst>
                <a:ext uri="{FF2B5EF4-FFF2-40B4-BE49-F238E27FC236}">
                  <a16:creationId xmlns:a16="http://schemas.microsoft.com/office/drawing/2014/main" id="{FDD1B8B4-2383-7F8C-5FCB-6CB30C885C6C}"/>
                </a:ext>
              </a:extLst>
            </p:cNvPr>
            <p:cNvSpPr/>
            <p:nvPr/>
          </p:nvSpPr>
          <p:spPr>
            <a:xfrm>
              <a:off x="640753" y="2328087"/>
              <a:ext cx="4705983" cy="3813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b="1" spc="-30" dirty="0">
                  <a:ln>
                    <a:solidFill>
                      <a:schemeClr val="bg2">
                        <a:lumMod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네이버</a:t>
              </a:r>
            </a:p>
          </p:txBody>
        </p:sp>
        <p:cxnSp>
          <p:nvCxnSpPr>
            <p:cNvPr id="26" name="Straight Connector 89">
              <a:extLst>
                <a:ext uri="{FF2B5EF4-FFF2-40B4-BE49-F238E27FC236}">
                  <a16:creationId xmlns:a16="http://schemas.microsoft.com/office/drawing/2014/main" id="{C38C4259-2FCC-6DB7-5454-9691CA873BB7}"/>
                </a:ext>
              </a:extLst>
            </p:cNvPr>
            <p:cNvCxnSpPr/>
            <p:nvPr/>
          </p:nvCxnSpPr>
          <p:spPr>
            <a:xfrm>
              <a:off x="628653" y="2335664"/>
              <a:ext cx="470598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90">
              <a:extLst>
                <a:ext uri="{FF2B5EF4-FFF2-40B4-BE49-F238E27FC236}">
                  <a16:creationId xmlns:a16="http://schemas.microsoft.com/office/drawing/2014/main" id="{10FAF2D9-DB04-7E33-34C3-AEFC5695E9B3}"/>
                </a:ext>
              </a:extLst>
            </p:cNvPr>
            <p:cNvCxnSpPr/>
            <p:nvPr/>
          </p:nvCxnSpPr>
          <p:spPr>
            <a:xfrm>
              <a:off x="628653" y="2715392"/>
              <a:ext cx="471808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14D6C5-1F3C-CF66-84DD-E449DD41E5E3}"/>
              </a:ext>
            </a:extLst>
          </p:cNvPr>
          <p:cNvGrpSpPr/>
          <p:nvPr/>
        </p:nvGrpSpPr>
        <p:grpSpPr>
          <a:xfrm>
            <a:off x="3510335" y="2961302"/>
            <a:ext cx="2447690" cy="321660"/>
            <a:chOff x="628653" y="2328055"/>
            <a:chExt cx="4718083" cy="387337"/>
          </a:xfrm>
        </p:grpSpPr>
        <p:sp>
          <p:nvSpPr>
            <p:cNvPr id="29" name="직사각형 86">
              <a:extLst>
                <a:ext uri="{FF2B5EF4-FFF2-40B4-BE49-F238E27FC236}">
                  <a16:creationId xmlns:a16="http://schemas.microsoft.com/office/drawing/2014/main" id="{180A508D-7943-F114-373A-D26ADBC4294E}"/>
                </a:ext>
              </a:extLst>
            </p:cNvPr>
            <p:cNvSpPr/>
            <p:nvPr/>
          </p:nvSpPr>
          <p:spPr>
            <a:xfrm>
              <a:off x="657514" y="2328055"/>
              <a:ext cx="4672461" cy="3813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b="1" spc="-26" dirty="0">
                  <a:ln>
                    <a:solidFill>
                      <a:schemeClr val="bg2">
                        <a:lumMod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카카오</a:t>
              </a:r>
            </a:p>
          </p:txBody>
        </p:sp>
        <p:cxnSp>
          <p:nvCxnSpPr>
            <p:cNvPr id="30" name="Straight Connector 89">
              <a:extLst>
                <a:ext uri="{FF2B5EF4-FFF2-40B4-BE49-F238E27FC236}">
                  <a16:creationId xmlns:a16="http://schemas.microsoft.com/office/drawing/2014/main" id="{EF486609-A076-2F81-8A9E-5A39FABFD6E9}"/>
                </a:ext>
              </a:extLst>
            </p:cNvPr>
            <p:cNvCxnSpPr/>
            <p:nvPr/>
          </p:nvCxnSpPr>
          <p:spPr>
            <a:xfrm>
              <a:off x="628653" y="2335664"/>
              <a:ext cx="470598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90">
              <a:extLst>
                <a:ext uri="{FF2B5EF4-FFF2-40B4-BE49-F238E27FC236}">
                  <a16:creationId xmlns:a16="http://schemas.microsoft.com/office/drawing/2014/main" id="{98CDF99F-6239-ED92-552E-EE5E84E00258}"/>
                </a:ext>
              </a:extLst>
            </p:cNvPr>
            <p:cNvCxnSpPr/>
            <p:nvPr/>
          </p:nvCxnSpPr>
          <p:spPr>
            <a:xfrm>
              <a:off x="628653" y="2715392"/>
              <a:ext cx="471808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C5EAFC-1C54-6E78-76A8-1956B056265A}"/>
              </a:ext>
            </a:extLst>
          </p:cNvPr>
          <p:cNvGrpSpPr/>
          <p:nvPr/>
        </p:nvGrpSpPr>
        <p:grpSpPr>
          <a:xfrm>
            <a:off x="6032971" y="2960950"/>
            <a:ext cx="2589460" cy="320152"/>
            <a:chOff x="504693" y="2328252"/>
            <a:chExt cx="5006201" cy="387140"/>
          </a:xfrm>
        </p:grpSpPr>
        <p:sp>
          <p:nvSpPr>
            <p:cNvPr id="33" name="직사각형 86">
              <a:extLst>
                <a:ext uri="{FF2B5EF4-FFF2-40B4-BE49-F238E27FC236}">
                  <a16:creationId xmlns:a16="http://schemas.microsoft.com/office/drawing/2014/main" id="{A3B73134-BF06-87B5-D62A-F5B6074C12AD}"/>
                </a:ext>
              </a:extLst>
            </p:cNvPr>
            <p:cNvSpPr/>
            <p:nvPr/>
          </p:nvSpPr>
          <p:spPr>
            <a:xfrm>
              <a:off x="504693" y="2328252"/>
              <a:ext cx="5006201" cy="3813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b="1" spc="-26">
                  <a:ln>
                    <a:solidFill>
                      <a:schemeClr val="bg2">
                        <a:lumMod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구글</a:t>
              </a:r>
              <a:endParaRPr lang="ko-KR" altLang="en-US" sz="1500" b="1" spc="-26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4" name="Straight Connector 89">
              <a:extLst>
                <a:ext uri="{FF2B5EF4-FFF2-40B4-BE49-F238E27FC236}">
                  <a16:creationId xmlns:a16="http://schemas.microsoft.com/office/drawing/2014/main" id="{A862A5DB-5EAE-C9C5-A22E-3EDD16245220}"/>
                </a:ext>
              </a:extLst>
            </p:cNvPr>
            <p:cNvCxnSpPr/>
            <p:nvPr/>
          </p:nvCxnSpPr>
          <p:spPr>
            <a:xfrm>
              <a:off x="628653" y="2335664"/>
              <a:ext cx="470598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0">
              <a:extLst>
                <a:ext uri="{FF2B5EF4-FFF2-40B4-BE49-F238E27FC236}">
                  <a16:creationId xmlns:a16="http://schemas.microsoft.com/office/drawing/2014/main" id="{471B9E72-EDE8-07A5-9D14-4658E25C87D1}"/>
                </a:ext>
              </a:extLst>
            </p:cNvPr>
            <p:cNvCxnSpPr/>
            <p:nvPr/>
          </p:nvCxnSpPr>
          <p:spPr>
            <a:xfrm>
              <a:off x="628653" y="2715392"/>
              <a:ext cx="471808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E212CD-769A-C4D7-097A-8160B753CAAB}"/>
              </a:ext>
            </a:extLst>
          </p:cNvPr>
          <p:cNvSpPr/>
          <p:nvPr/>
        </p:nvSpPr>
        <p:spPr>
          <a:xfrm>
            <a:off x="649288" y="1767791"/>
            <a:ext cx="9095873" cy="5958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      </a:t>
            </a:r>
            <a:endParaRPr kumimoji="0" lang="en-US" altLang="ko-KR" sz="1100" b="1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주차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블론드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피지오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lang="ko-KR" altLang="en-US" sz="1100" b="1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콜드브루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en-US" altLang="ko-KR" sz="1100" b="1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NoCash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외화결제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위생등급 인증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딜리버스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에코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21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 이후 종료 </a:t>
            </a:r>
            <a:endParaRPr kumimoji="0" lang="ko-KR" altLang="en-US" sz="1100" b="1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8C0412-9C23-C20E-CE40-8D06D95B4071}"/>
              </a:ext>
            </a:extLst>
          </p:cNvPr>
          <p:cNvSpPr/>
          <p:nvPr/>
        </p:nvSpPr>
        <p:spPr>
          <a:xfrm>
            <a:off x="717963" y="1955254"/>
            <a:ext cx="1064676" cy="21880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서비스 유형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088B39-5433-3455-AEAA-95ADAC19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68" y="1879572"/>
            <a:ext cx="171474" cy="1524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12D9F5-8152-A89C-79A5-77EE11DC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911" y="1874808"/>
            <a:ext cx="133369" cy="1619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BFA6D0-B005-6034-F7FE-0C241221A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929" y="1874808"/>
            <a:ext cx="133369" cy="16194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511D4C2-C22B-2AFD-DE64-06CC02D81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034" y="1879572"/>
            <a:ext cx="181000" cy="1524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9FF56E7-C281-AACB-D23B-3E137EB80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963" y="1879572"/>
            <a:ext cx="142895" cy="1524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01C0A20-3EC7-6DD7-E68E-B2F831C61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067" y="1855756"/>
            <a:ext cx="161948" cy="20005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4E60E08-A3AD-F1E0-45A7-D4B4F7412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0928" y="1865282"/>
            <a:ext cx="161948" cy="181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3F9B5D9-938E-50CD-B692-7488FCE02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3188" y="1870045"/>
            <a:ext cx="171474" cy="17147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B02333D-1063-C805-2903-C649D67E3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3564" y="1850993"/>
            <a:ext cx="219106" cy="20957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2A4195C-78F3-AAAF-9755-C8F4AAB089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3614" y="1860519"/>
            <a:ext cx="171474" cy="19052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8974CF-FFB3-4D3C-94E2-936AA0B335DD}"/>
              </a:ext>
            </a:extLst>
          </p:cNvPr>
          <p:cNvSpPr/>
          <p:nvPr/>
        </p:nvSpPr>
        <p:spPr>
          <a:xfrm>
            <a:off x="649288" y="2245933"/>
            <a:ext cx="9095873" cy="5958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      </a:t>
            </a:r>
            <a:endParaRPr kumimoji="0" lang="en-US" altLang="ko-KR" sz="1100" b="1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펫 존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공항내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해안가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대학가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기차역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리조트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병원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입점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지하철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장애인 편의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공기청정기 </a:t>
            </a:r>
            <a:r>
              <a:rPr lang="en-US" altLang="ko-KR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| </a:t>
            </a:r>
            <a:r>
              <a:rPr lang="ko-KR" altLang="en-US" sz="11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전기차충전소</a:t>
            </a:r>
            <a:endParaRPr kumimoji="0" lang="ko-KR" altLang="en-US" sz="1100" b="1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9FF495-1B7E-856F-1496-DF31076857A7}"/>
              </a:ext>
            </a:extLst>
          </p:cNvPr>
          <p:cNvSpPr/>
          <p:nvPr/>
        </p:nvSpPr>
        <p:spPr>
          <a:xfrm>
            <a:off x="717963" y="2433396"/>
            <a:ext cx="1064676" cy="21880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위치 및 시설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67C7FBDF-8B32-820E-6D8C-2F70EC5F7C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1969" y="2341802"/>
            <a:ext cx="152421" cy="16194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55BDD4D-4315-8F68-37B6-0E9D9D9FD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6579" y="2347516"/>
            <a:ext cx="142895" cy="181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ED25283-95E2-2CC6-88F9-578D41023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72349" y="2337990"/>
            <a:ext cx="171474" cy="2000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FC29C36-86DB-5836-6D14-5981774D98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9649" y="2352279"/>
            <a:ext cx="171474" cy="17147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23886562-6587-9878-2892-A32B9D509A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2711" y="2352279"/>
            <a:ext cx="181000" cy="17147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34BBF8A-649B-E4AD-DE9D-1C4CFE8E64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90214" y="2350373"/>
            <a:ext cx="161948" cy="19052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51832B4-3072-C205-2D41-2ADF9B8AC4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18471" y="2329364"/>
            <a:ext cx="171474" cy="20005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5290621-92A9-E22D-0712-F0FD160E33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450" y="2347516"/>
            <a:ext cx="209579" cy="1810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3BBEBAE6-256D-3380-1B1C-D573BC3359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59790" y="2328854"/>
            <a:ext cx="171474" cy="18100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A0FDD887-1912-401A-343F-820F9FC3E0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4600" y="2357042"/>
            <a:ext cx="142895" cy="16194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26B66CE1-358A-C884-2C10-C93A817564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47110" y="2361806"/>
            <a:ext cx="161948" cy="152421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D5CF4E02-7C33-0387-EF85-BBCDE4CBC8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1904" y="2352279"/>
            <a:ext cx="152421" cy="171474"/>
          </a:xfrm>
          <a:prstGeom prst="rect">
            <a:avLst/>
          </a:prstGeom>
        </p:spPr>
      </p:pic>
      <p:sp>
        <p:nvSpPr>
          <p:cNvPr id="2052" name="사각형: 둥근 모서리 2051">
            <a:extLst>
              <a:ext uri="{FF2B5EF4-FFF2-40B4-BE49-F238E27FC236}">
                <a16:creationId xmlns:a16="http://schemas.microsoft.com/office/drawing/2014/main" id="{D878F8F0-D138-9A08-6196-F3897F7660A9}"/>
              </a:ext>
            </a:extLst>
          </p:cNvPr>
          <p:cNvSpPr/>
          <p:nvPr/>
        </p:nvSpPr>
        <p:spPr>
          <a:xfrm>
            <a:off x="3780759" y="1231295"/>
            <a:ext cx="1185130" cy="28346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052F136-D67E-1318-9B2A-C20D018EB548}"/>
              </a:ext>
            </a:extLst>
          </p:cNvPr>
          <p:cNvSpPr txBox="1"/>
          <p:nvPr/>
        </p:nvSpPr>
        <p:spPr>
          <a:xfrm>
            <a:off x="3710802" y="1232241"/>
            <a:ext cx="1269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 순위 분석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73" name="양쪽 모서리가 둥근 사각형 40">
            <a:extLst>
              <a:ext uri="{FF2B5EF4-FFF2-40B4-BE49-F238E27FC236}">
                <a16:creationId xmlns:a16="http://schemas.microsoft.com/office/drawing/2014/main" id="{023B4BE3-D8DD-4EB4-0AE2-11A8B1C756FB}"/>
              </a:ext>
            </a:extLst>
          </p:cNvPr>
          <p:cNvSpPr/>
          <p:nvPr/>
        </p:nvSpPr>
        <p:spPr>
          <a:xfrm>
            <a:off x="612239" y="5961447"/>
            <a:ext cx="10718058" cy="6459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0" bIns="0" anchor="ctr" anchorCtr="0"/>
          <a:lstStyle/>
          <a:p>
            <a:pPr algn="ctr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ko-KR" altLang="en-US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평점 순위별 가중치를 부과하였으며</a:t>
            </a:r>
            <a:r>
              <a:rPr lang="en-US" altLang="ko-KR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서비스별 가중치 합계를 이용한 서비스 기여도를 산출함</a:t>
            </a:r>
            <a:r>
              <a:rPr lang="en-US" altLang="ko-KR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ctr" fontAlgn="base">
              <a:spcAft>
                <a:spcPct val="0"/>
              </a:spcAft>
              <a:buClr>
                <a:schemeClr val="bg1"/>
              </a:buClr>
              <a:defRPr/>
            </a:pP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분석의 한계 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서비스의 유형보다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 입지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친절도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평점에 더 중요한 영향을 미치는 요소들을 배제한 분석임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., </a:t>
            </a:r>
            <a:r>
              <a:rPr lang="ko-KR" altLang="en-US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또한 평점이 아닌 평점순위를 이용한 서비스가중치를 부여함</a:t>
            </a:r>
            <a:r>
              <a:rPr lang="en-US" altLang="ko-KR" sz="1100" b="1" dirty="0">
                <a:ln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.)</a:t>
            </a:r>
            <a:endParaRPr lang="ko-KR" altLang="en-US" sz="1100" b="1" dirty="0">
              <a:ln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2076" name="표 2075">
            <a:extLst>
              <a:ext uri="{FF2B5EF4-FFF2-40B4-BE49-F238E27FC236}">
                <a16:creationId xmlns:a16="http://schemas.microsoft.com/office/drawing/2014/main" id="{A3810B62-0262-CB80-A8FA-256083BCC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63689"/>
              </p:ext>
            </p:extLst>
          </p:nvPr>
        </p:nvGraphicFramePr>
        <p:xfrm>
          <a:off x="935912" y="3379132"/>
          <a:ext cx="2414978" cy="2426136"/>
        </p:xfrm>
        <a:graphic>
          <a:graphicData uri="http://schemas.openxmlformats.org/drawingml/2006/table">
            <a:tbl>
              <a:tblPr/>
              <a:tblGrid>
                <a:gridCol w="483176">
                  <a:extLst>
                    <a:ext uri="{9D8B030D-6E8A-4147-A177-3AD203B41FA5}">
                      <a16:colId xmlns:a16="http://schemas.microsoft.com/office/drawing/2014/main" val="370760423"/>
                    </a:ext>
                  </a:extLst>
                </a:gridCol>
                <a:gridCol w="1078368">
                  <a:extLst>
                    <a:ext uri="{9D8B030D-6E8A-4147-A177-3AD203B41FA5}">
                      <a16:colId xmlns:a16="http://schemas.microsoft.com/office/drawing/2014/main" val="226991000"/>
                    </a:ext>
                  </a:extLst>
                </a:gridCol>
                <a:gridCol w="853434">
                  <a:extLst>
                    <a:ext uri="{9D8B030D-6E8A-4147-A177-3AD203B41FA5}">
                      <a16:colId xmlns:a16="http://schemas.microsoft.com/office/drawing/2014/main" val="2405548040"/>
                    </a:ext>
                  </a:extLst>
                </a:gridCol>
              </a:tblGrid>
              <a:tr h="301896"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서비스유형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기여점수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35051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블론드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0.147907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84740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피지오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0.147268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5754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장애인 편의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0.127046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5121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NoCash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0.106798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609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21</a:t>
                      </a: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시 이후 종료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0.095615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7525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공기청정기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0.086048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97742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주차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0.083271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4857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지하철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0.079380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7527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딜리버스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0.076973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9274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입점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0.016400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64227"/>
                  </a:ext>
                </a:extLst>
              </a:tr>
            </a:tbl>
          </a:graphicData>
        </a:graphic>
      </p:graphicFrame>
      <p:graphicFrame>
        <p:nvGraphicFramePr>
          <p:cNvPr id="2077" name="표 2076">
            <a:extLst>
              <a:ext uri="{FF2B5EF4-FFF2-40B4-BE49-F238E27FC236}">
                <a16:creationId xmlns:a16="http://schemas.microsoft.com/office/drawing/2014/main" id="{EA790732-7350-7B08-9AF7-6F6AFAFB5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73595"/>
              </p:ext>
            </p:extLst>
          </p:nvPr>
        </p:nvGraphicFramePr>
        <p:xfrm>
          <a:off x="3518000" y="3379132"/>
          <a:ext cx="2414978" cy="2426136"/>
        </p:xfrm>
        <a:graphic>
          <a:graphicData uri="http://schemas.openxmlformats.org/drawingml/2006/table">
            <a:tbl>
              <a:tblPr/>
              <a:tblGrid>
                <a:gridCol w="483176">
                  <a:extLst>
                    <a:ext uri="{9D8B030D-6E8A-4147-A177-3AD203B41FA5}">
                      <a16:colId xmlns:a16="http://schemas.microsoft.com/office/drawing/2014/main" val="370760423"/>
                    </a:ext>
                  </a:extLst>
                </a:gridCol>
                <a:gridCol w="1078368">
                  <a:extLst>
                    <a:ext uri="{9D8B030D-6E8A-4147-A177-3AD203B41FA5}">
                      <a16:colId xmlns:a16="http://schemas.microsoft.com/office/drawing/2014/main" val="226991000"/>
                    </a:ext>
                  </a:extLst>
                </a:gridCol>
                <a:gridCol w="853434">
                  <a:extLst>
                    <a:ext uri="{9D8B030D-6E8A-4147-A177-3AD203B41FA5}">
                      <a16:colId xmlns:a16="http://schemas.microsoft.com/office/drawing/2014/main" val="2405548040"/>
                    </a:ext>
                  </a:extLst>
                </a:gridCol>
              </a:tblGrid>
              <a:tr h="301896"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서비스유형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기여점수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35051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피지오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0.147643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84740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블론드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0.147587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5754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장애인 편의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0.127900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5121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NoCash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0.102941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609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21</a:t>
                      </a: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시 이후 종료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0.099084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7525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주차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0.097288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97742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공기청정기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0.087157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4857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딜리버스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0.079318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7527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지하철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0.060541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9274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입점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0.015643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64227"/>
                  </a:ext>
                </a:extLst>
              </a:tr>
            </a:tbl>
          </a:graphicData>
        </a:graphic>
      </p:graphicFrame>
      <p:graphicFrame>
        <p:nvGraphicFramePr>
          <p:cNvPr id="2078" name="표 2077">
            <a:extLst>
              <a:ext uri="{FF2B5EF4-FFF2-40B4-BE49-F238E27FC236}">
                <a16:creationId xmlns:a16="http://schemas.microsoft.com/office/drawing/2014/main" id="{84E880C1-D302-9B33-B053-B70F629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6354"/>
              </p:ext>
            </p:extLst>
          </p:nvPr>
        </p:nvGraphicFramePr>
        <p:xfrm>
          <a:off x="6087554" y="3379132"/>
          <a:ext cx="2414978" cy="2426136"/>
        </p:xfrm>
        <a:graphic>
          <a:graphicData uri="http://schemas.openxmlformats.org/drawingml/2006/table">
            <a:tbl>
              <a:tblPr/>
              <a:tblGrid>
                <a:gridCol w="483176">
                  <a:extLst>
                    <a:ext uri="{9D8B030D-6E8A-4147-A177-3AD203B41FA5}">
                      <a16:colId xmlns:a16="http://schemas.microsoft.com/office/drawing/2014/main" val="370760423"/>
                    </a:ext>
                  </a:extLst>
                </a:gridCol>
                <a:gridCol w="1078368">
                  <a:extLst>
                    <a:ext uri="{9D8B030D-6E8A-4147-A177-3AD203B41FA5}">
                      <a16:colId xmlns:a16="http://schemas.microsoft.com/office/drawing/2014/main" val="226991000"/>
                    </a:ext>
                  </a:extLst>
                </a:gridCol>
                <a:gridCol w="853434">
                  <a:extLst>
                    <a:ext uri="{9D8B030D-6E8A-4147-A177-3AD203B41FA5}">
                      <a16:colId xmlns:a16="http://schemas.microsoft.com/office/drawing/2014/main" val="2405548040"/>
                    </a:ext>
                  </a:extLst>
                </a:gridCol>
              </a:tblGrid>
              <a:tr h="301896"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서비스유형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기여점수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35051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블론드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0.151633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84740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피지오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0.151383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5754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장애인 편의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0.125815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5121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NoCash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0.107779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609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주차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0.106339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7525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21</a:t>
                      </a: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시 이후 종료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0.096626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97742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공기청정기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0.095987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4857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딜리버스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0.075248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7527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지하철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0.046669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9274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입점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0.013056 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64227"/>
                  </a:ext>
                </a:extLst>
              </a:tr>
            </a:tbl>
          </a:graphicData>
        </a:graphic>
      </p:graphicFrame>
      <p:grpSp>
        <p:nvGrpSpPr>
          <p:cNvPr id="2089" name="그룹 2088">
            <a:extLst>
              <a:ext uri="{FF2B5EF4-FFF2-40B4-BE49-F238E27FC236}">
                <a16:creationId xmlns:a16="http://schemas.microsoft.com/office/drawing/2014/main" id="{8F1AF2CF-C3F8-0550-92FC-3A8836CAEF5C}"/>
              </a:ext>
            </a:extLst>
          </p:cNvPr>
          <p:cNvGrpSpPr/>
          <p:nvPr/>
        </p:nvGrpSpPr>
        <p:grpSpPr>
          <a:xfrm>
            <a:off x="8619108" y="2960950"/>
            <a:ext cx="2589460" cy="320152"/>
            <a:chOff x="504693" y="2328252"/>
            <a:chExt cx="5006201" cy="387140"/>
          </a:xfrm>
        </p:grpSpPr>
        <p:sp>
          <p:nvSpPr>
            <p:cNvPr id="2090" name="직사각형 86">
              <a:extLst>
                <a:ext uri="{FF2B5EF4-FFF2-40B4-BE49-F238E27FC236}">
                  <a16:creationId xmlns:a16="http://schemas.microsoft.com/office/drawing/2014/main" id="{F998C37C-5AEA-6646-6936-01099F14EE9B}"/>
                </a:ext>
              </a:extLst>
            </p:cNvPr>
            <p:cNvSpPr/>
            <p:nvPr/>
          </p:nvSpPr>
          <p:spPr>
            <a:xfrm>
              <a:off x="504693" y="2328252"/>
              <a:ext cx="5006201" cy="38131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b="1" spc="-26">
                  <a:ln>
                    <a:solidFill>
                      <a:schemeClr val="bg2">
                        <a:lumMod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전체</a:t>
              </a:r>
              <a:endParaRPr lang="ko-KR" altLang="en-US" sz="1500" b="1" spc="-26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102" name="Straight Connector 89">
              <a:extLst>
                <a:ext uri="{FF2B5EF4-FFF2-40B4-BE49-F238E27FC236}">
                  <a16:creationId xmlns:a16="http://schemas.microsoft.com/office/drawing/2014/main" id="{D3C56955-BA4E-B84F-6054-6819EB9764A5}"/>
                </a:ext>
              </a:extLst>
            </p:cNvPr>
            <p:cNvCxnSpPr/>
            <p:nvPr/>
          </p:nvCxnSpPr>
          <p:spPr>
            <a:xfrm>
              <a:off x="628653" y="2335664"/>
              <a:ext cx="470598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90">
              <a:extLst>
                <a:ext uri="{FF2B5EF4-FFF2-40B4-BE49-F238E27FC236}">
                  <a16:creationId xmlns:a16="http://schemas.microsoft.com/office/drawing/2014/main" id="{8027D825-CF8D-F1A3-04C6-32A1563348FB}"/>
                </a:ext>
              </a:extLst>
            </p:cNvPr>
            <p:cNvCxnSpPr/>
            <p:nvPr/>
          </p:nvCxnSpPr>
          <p:spPr>
            <a:xfrm>
              <a:off x="628653" y="2715392"/>
              <a:ext cx="471808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04" name="표 2103">
            <a:extLst>
              <a:ext uri="{FF2B5EF4-FFF2-40B4-BE49-F238E27FC236}">
                <a16:creationId xmlns:a16="http://schemas.microsoft.com/office/drawing/2014/main" id="{5C4DC235-2150-7514-18B1-208C766E1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35157"/>
              </p:ext>
            </p:extLst>
          </p:nvPr>
        </p:nvGraphicFramePr>
        <p:xfrm>
          <a:off x="8673691" y="3379132"/>
          <a:ext cx="2414978" cy="2426136"/>
        </p:xfrm>
        <a:graphic>
          <a:graphicData uri="http://schemas.openxmlformats.org/drawingml/2006/table">
            <a:tbl>
              <a:tblPr/>
              <a:tblGrid>
                <a:gridCol w="483176">
                  <a:extLst>
                    <a:ext uri="{9D8B030D-6E8A-4147-A177-3AD203B41FA5}">
                      <a16:colId xmlns:a16="http://schemas.microsoft.com/office/drawing/2014/main" val="370760423"/>
                    </a:ext>
                  </a:extLst>
                </a:gridCol>
                <a:gridCol w="1078368">
                  <a:extLst>
                    <a:ext uri="{9D8B030D-6E8A-4147-A177-3AD203B41FA5}">
                      <a16:colId xmlns:a16="http://schemas.microsoft.com/office/drawing/2014/main" val="226991000"/>
                    </a:ext>
                  </a:extLst>
                </a:gridCol>
                <a:gridCol w="853434">
                  <a:extLst>
                    <a:ext uri="{9D8B030D-6E8A-4147-A177-3AD203B41FA5}">
                      <a16:colId xmlns:a16="http://schemas.microsoft.com/office/drawing/2014/main" val="2405548040"/>
                    </a:ext>
                  </a:extLst>
                </a:gridCol>
              </a:tblGrid>
              <a:tr h="301896"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서비스유형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ko-KR" altLang="en-US" sz="1200" b="1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기여점수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35051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피지오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0.147447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84740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블론드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0.147049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5754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장애인 편의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0.127338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5121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주차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0.099803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609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21</a:t>
                      </a: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시 이후 종료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0.099562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97525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NoCash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0.099014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97742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공기청정기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0.088806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4857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딜리버스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0.076331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7527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지하철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0.060968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92743"/>
                  </a:ext>
                </a:extLst>
              </a:tr>
              <a:tr h="2124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100" b="0" i="0" u="none" strike="noStrike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16200000" scaled="1"/>
                        </a:gra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16200000" scaled="1"/>
                          </a:gra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Arial" panose="020B0604020202020204" pitchFamily="34" charset="0"/>
                        </a:rPr>
                        <a:t>입점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0.019284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6422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1FBA185-700A-866C-1218-FE74A4FA960E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2FAF0-0CA5-5034-2591-33C6BDB41951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5B911F-C276-7E95-5684-49D9C31A692E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906828-EAA6-5341-945D-F36B1D9C09D2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EA4AB4-3CE2-8CD5-88E7-823273DFD7FC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D6512-0B15-346F-A1C1-9ECA0EABF92E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A84052-2C64-5E8A-BB1B-7B10F356AF8F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558439-FF4B-4A31-B102-36DA6D215942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3FEEF3D-18D3-2A81-555F-E79380747FE7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A8C0F5-7EF4-BD21-24B2-1E6EFD66AEC3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B4448A-F90B-D2CF-1E97-823676A9C474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DAC4681-E610-C39E-E245-A79B7FF17862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65832-1970-81FB-D68E-18573986D3C3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85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45F44-B6CC-ABFA-F80B-000F2E9DD45C}"/>
              </a:ext>
            </a:extLst>
          </p:cNvPr>
          <p:cNvSpPr/>
          <p:nvPr/>
        </p:nvSpPr>
        <p:spPr>
          <a:xfrm flipH="1">
            <a:off x="-9462" y="1"/>
            <a:ext cx="434126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defTabSz="273658" eaLnBrk="0" hangingPunct="0">
              <a:lnSpc>
                <a:spcPct val="110000"/>
              </a:lnSpc>
              <a:tabLst>
                <a:tab pos="1460583" algn="ctr"/>
              </a:tabLst>
            </a:pPr>
            <a:endParaRPr lang="ko-KR" altLang="en-US" sz="1632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맑은 고딕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6310620" y="1279853"/>
            <a:ext cx="5305859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4A24D-EA77-472C-D9A2-BB6B189736F2}"/>
              </a:ext>
            </a:extLst>
          </p:cNvPr>
          <p:cNvSpPr txBox="1"/>
          <p:nvPr/>
        </p:nvSpPr>
        <p:spPr>
          <a:xfrm>
            <a:off x="5195900" y="1103148"/>
            <a:ext cx="108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2A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000" dirty="0">
              <a:solidFill>
                <a:srgbClr val="1D2A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DD6500-F434-1C7D-0147-703718F294D9}"/>
              </a:ext>
            </a:extLst>
          </p:cNvPr>
          <p:cNvSpPr txBox="1"/>
          <p:nvPr/>
        </p:nvSpPr>
        <p:spPr>
          <a:xfrm>
            <a:off x="6310619" y="2268991"/>
            <a:ext cx="530585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44B231-400D-B96D-4FEA-0393C6C1101A}"/>
              </a:ext>
            </a:extLst>
          </p:cNvPr>
          <p:cNvSpPr txBox="1"/>
          <p:nvPr/>
        </p:nvSpPr>
        <p:spPr>
          <a:xfrm>
            <a:off x="6310620" y="3258129"/>
            <a:ext cx="551001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11022-0A21-498C-52F2-7DEE3D0CBE42}"/>
              </a:ext>
            </a:extLst>
          </p:cNvPr>
          <p:cNvSpPr txBox="1"/>
          <p:nvPr/>
        </p:nvSpPr>
        <p:spPr>
          <a:xfrm>
            <a:off x="6310620" y="4247267"/>
            <a:ext cx="493395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F09DF-8F34-A520-554E-5E8D5B8B64FC}"/>
              </a:ext>
            </a:extLst>
          </p:cNvPr>
          <p:cNvSpPr txBox="1"/>
          <p:nvPr/>
        </p:nvSpPr>
        <p:spPr>
          <a:xfrm>
            <a:off x="6310619" y="5236403"/>
            <a:ext cx="4629744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자체 평가 의견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86B50D-4BBC-13EE-F1B1-A8DA761D08FD}"/>
              </a:ext>
            </a:extLst>
          </p:cNvPr>
          <p:cNvSpPr/>
          <p:nvPr/>
        </p:nvSpPr>
        <p:spPr>
          <a:xfrm>
            <a:off x="553912" y="2635811"/>
            <a:ext cx="3060903" cy="102284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spAutoFit/>
          </a:bodyPr>
          <a:lstStyle/>
          <a:p>
            <a:pPr algn="ctr"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142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</a:p>
          <a:p>
            <a:pPr algn="ctr"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en-US" altLang="ko-KR" sz="4896" spc="-15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2576BC-73CF-F8DA-622C-C838F103F1A2}"/>
              </a:ext>
            </a:extLst>
          </p:cNvPr>
          <p:cNvCxnSpPr>
            <a:cxnSpLocks/>
          </p:cNvCxnSpPr>
          <p:nvPr/>
        </p:nvCxnSpPr>
        <p:spPr>
          <a:xfrm>
            <a:off x="1144829" y="3894546"/>
            <a:ext cx="19734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76D9A7-B603-7625-C5DB-AF238CC4221B}"/>
              </a:ext>
            </a:extLst>
          </p:cNvPr>
          <p:cNvCxnSpPr>
            <a:cxnSpLocks/>
          </p:cNvCxnSpPr>
          <p:nvPr/>
        </p:nvCxnSpPr>
        <p:spPr>
          <a:xfrm flipH="1">
            <a:off x="5195898" y="1018828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CF5289-A91C-49BC-BF8D-D19EAF9B0007}"/>
              </a:ext>
            </a:extLst>
          </p:cNvPr>
          <p:cNvCxnSpPr>
            <a:cxnSpLocks/>
          </p:cNvCxnSpPr>
          <p:nvPr/>
        </p:nvCxnSpPr>
        <p:spPr>
          <a:xfrm flipH="1">
            <a:off x="5195898" y="2005338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80F99D-0CB2-64B3-594E-94C8E053F1AC}"/>
              </a:ext>
            </a:extLst>
          </p:cNvPr>
          <p:cNvSpPr txBox="1"/>
          <p:nvPr/>
        </p:nvSpPr>
        <p:spPr>
          <a:xfrm>
            <a:off x="5195900" y="2094143"/>
            <a:ext cx="108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2A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000" dirty="0">
              <a:solidFill>
                <a:srgbClr val="1D2A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BC7EF8-F126-A7F0-20AC-A67237A3B07D}"/>
              </a:ext>
            </a:extLst>
          </p:cNvPr>
          <p:cNvCxnSpPr>
            <a:cxnSpLocks/>
          </p:cNvCxnSpPr>
          <p:nvPr/>
        </p:nvCxnSpPr>
        <p:spPr>
          <a:xfrm flipH="1">
            <a:off x="5195898" y="2991848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57D869-F417-102E-ECFD-88F95E784231}"/>
              </a:ext>
            </a:extLst>
          </p:cNvPr>
          <p:cNvSpPr txBox="1"/>
          <p:nvPr/>
        </p:nvSpPr>
        <p:spPr>
          <a:xfrm>
            <a:off x="5195900" y="3085138"/>
            <a:ext cx="108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2A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000" dirty="0">
              <a:solidFill>
                <a:srgbClr val="1D2A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F24F56-866E-5314-089E-18E02ACCD7C7}"/>
              </a:ext>
            </a:extLst>
          </p:cNvPr>
          <p:cNvSpPr txBox="1"/>
          <p:nvPr/>
        </p:nvSpPr>
        <p:spPr>
          <a:xfrm>
            <a:off x="5195900" y="4076133"/>
            <a:ext cx="108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2A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000" dirty="0">
              <a:solidFill>
                <a:srgbClr val="1D2A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EB7787-000E-332C-98D8-E1F4C7EFF93B}"/>
              </a:ext>
            </a:extLst>
          </p:cNvPr>
          <p:cNvSpPr txBox="1"/>
          <p:nvPr/>
        </p:nvSpPr>
        <p:spPr>
          <a:xfrm>
            <a:off x="5195900" y="5067127"/>
            <a:ext cx="108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2A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000" dirty="0">
              <a:solidFill>
                <a:srgbClr val="1D2A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357EA9D-3580-BF38-9933-35DAB92475AA}"/>
              </a:ext>
            </a:extLst>
          </p:cNvPr>
          <p:cNvCxnSpPr>
            <a:cxnSpLocks/>
          </p:cNvCxnSpPr>
          <p:nvPr/>
        </p:nvCxnSpPr>
        <p:spPr>
          <a:xfrm flipH="1">
            <a:off x="5195898" y="5951376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6AD9C0-5E5E-AAA7-1303-880DEB814949}"/>
              </a:ext>
            </a:extLst>
          </p:cNvPr>
          <p:cNvCxnSpPr>
            <a:cxnSpLocks/>
          </p:cNvCxnSpPr>
          <p:nvPr/>
        </p:nvCxnSpPr>
        <p:spPr>
          <a:xfrm flipH="1">
            <a:off x="5195898" y="4964868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78C164-A142-0343-6755-227DA1CA3C5B}"/>
              </a:ext>
            </a:extLst>
          </p:cNvPr>
          <p:cNvCxnSpPr>
            <a:cxnSpLocks/>
          </p:cNvCxnSpPr>
          <p:nvPr/>
        </p:nvCxnSpPr>
        <p:spPr>
          <a:xfrm flipH="1">
            <a:off x="5195898" y="3978358"/>
            <a:ext cx="5868654" cy="0"/>
          </a:xfrm>
          <a:prstGeom prst="line">
            <a:avLst/>
          </a:prstGeom>
          <a:ln w="9525">
            <a:solidFill>
              <a:srgbClr val="235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키워드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7F26124-234E-3A07-2854-0D8D67E97D9B}"/>
              </a:ext>
            </a:extLst>
          </p:cNvPr>
          <p:cNvGrpSpPr/>
          <p:nvPr/>
        </p:nvGrpSpPr>
        <p:grpSpPr>
          <a:xfrm>
            <a:off x="2428906" y="1231295"/>
            <a:ext cx="1269074" cy="308723"/>
            <a:chOff x="3710802" y="1231295"/>
            <a:chExt cx="1269074" cy="308723"/>
          </a:xfrm>
        </p:grpSpPr>
        <p:sp>
          <p:nvSpPr>
            <p:cNvPr id="2052" name="사각형: 둥근 모서리 2051">
              <a:extLst>
                <a:ext uri="{FF2B5EF4-FFF2-40B4-BE49-F238E27FC236}">
                  <a16:creationId xmlns:a16="http://schemas.microsoft.com/office/drawing/2014/main" id="{D878F8F0-D138-9A08-6196-F3897F7660A9}"/>
                </a:ext>
              </a:extLst>
            </p:cNvPr>
            <p:cNvSpPr/>
            <p:nvPr/>
          </p:nvSpPr>
          <p:spPr>
            <a:xfrm>
              <a:off x="3780759" y="1231295"/>
              <a:ext cx="1185130" cy="28346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8052F136-D67E-1318-9B2A-C20D018EB548}"/>
                </a:ext>
              </a:extLst>
            </p:cNvPr>
            <p:cNvSpPr txBox="1"/>
            <p:nvPr/>
          </p:nvSpPr>
          <p:spPr>
            <a:xfrm>
              <a:off x="3710802" y="1232241"/>
              <a:ext cx="12690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키워드 분석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35F32E1-1386-6707-E46E-2C9D8276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80" y="1805659"/>
            <a:ext cx="1027152" cy="65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362ADF-2969-D722-F256-D80074CA2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08" y="2539788"/>
            <a:ext cx="2136862" cy="3219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94FDEEF-6D74-913C-7FEB-6F879C485F2F}"/>
              </a:ext>
            </a:extLst>
          </p:cNvPr>
          <p:cNvSpPr/>
          <p:nvPr/>
        </p:nvSpPr>
        <p:spPr>
          <a:xfrm rot="5400000">
            <a:off x="2472944" y="3587990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BD0E84-B5E7-D9F1-25A3-B80761F4D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106" y="4908062"/>
            <a:ext cx="2223964" cy="860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D31DA7-98F2-885D-DA45-9B120C5E7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048" y="2857439"/>
            <a:ext cx="2326336" cy="2911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0682ADE-2D28-F091-0CA4-B4C19669754C}"/>
              </a:ext>
            </a:extLst>
          </p:cNvPr>
          <p:cNvSpPr/>
          <p:nvPr/>
        </p:nvSpPr>
        <p:spPr>
          <a:xfrm rot="5400000">
            <a:off x="7968859" y="3587991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2111E-BC0B-B7AE-588F-02029A3441A2}"/>
              </a:ext>
            </a:extLst>
          </p:cNvPr>
          <p:cNvSpPr txBox="1"/>
          <p:nvPr/>
        </p:nvSpPr>
        <p:spPr>
          <a:xfrm>
            <a:off x="570454" y="5876417"/>
            <a:ext cx="22488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통하여 전체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1,922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상위 키워드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후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1,516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매장을 대상으로 분석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3B70D1-0653-C2FB-4714-E4B6EDD40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428" y="2855384"/>
            <a:ext cx="2314376" cy="2904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AE6343B-42CD-7550-6236-B17545D21055}"/>
              </a:ext>
            </a:extLst>
          </p:cNvPr>
          <p:cNvSpPr/>
          <p:nvPr/>
        </p:nvSpPr>
        <p:spPr>
          <a:xfrm rot="5400000">
            <a:off x="5149975" y="3587992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1EB885E-5DF4-5C6A-863C-5F601675D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016" y="2537403"/>
            <a:ext cx="2209329" cy="1646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1575ED-51DE-5834-3166-661D30E0DB9B}"/>
              </a:ext>
            </a:extLst>
          </p:cNvPr>
          <p:cNvSpPr txBox="1"/>
          <p:nvPr/>
        </p:nvSpPr>
        <p:spPr>
          <a:xfrm>
            <a:off x="3199239" y="5876417"/>
            <a:ext cx="22488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추출된 데이터는 문자열로 저장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en-US" altLang="ko-KR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ast.literal_eval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(str)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함수를 사용하여 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리스트로 반환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98857-8D26-FDE6-E10C-3822D042D011}"/>
              </a:ext>
            </a:extLst>
          </p:cNvPr>
          <p:cNvSpPr txBox="1"/>
          <p:nvPr/>
        </p:nvSpPr>
        <p:spPr>
          <a:xfrm>
            <a:off x="5876270" y="5876417"/>
            <a:ext cx="22488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1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… 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점을 부여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0B0E68-5D0E-3262-F753-27401B6A2FBC}"/>
              </a:ext>
            </a:extLst>
          </p:cNvPr>
          <p:cNvSpPr txBox="1"/>
          <p:nvPr/>
        </p:nvSpPr>
        <p:spPr>
          <a:xfrm>
            <a:off x="8814645" y="5876417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각 서비스별 점수 합계 산출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1AC9EA4-CDF4-6DC6-B245-759B3C8B4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5134" y="1835779"/>
            <a:ext cx="2327250" cy="947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5FDAB63-AFD2-DC04-C3D4-F1463E6BED6B}"/>
              </a:ext>
            </a:extLst>
          </p:cNvPr>
          <p:cNvSpPr/>
          <p:nvPr/>
        </p:nvSpPr>
        <p:spPr>
          <a:xfrm>
            <a:off x="697725" y="4314285"/>
            <a:ext cx="2118743" cy="144519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F1A97B-233C-0CF3-D38E-7EB7CD2EE473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4FE44-DFF8-6BD6-525A-17C2532CBA45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7DFEEA-464C-121B-5CB5-190D292DDC40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8379536-B4D0-9000-BD63-5915796D2D27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725ED-9A76-7E5C-9020-1FE7C412F473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ADAC7-0578-BBB2-4434-30EE9A15D4EB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9806AA7-602F-ACAD-DAC8-E9C4C082A6AB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43D3A3-4C13-267A-ED5C-D47D9224E9E8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1A6E85-B623-D430-D74F-5EB2202C9CBA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33BCFD-3642-7C00-F276-4CB1866F93A3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646F62-5D03-0916-CBCF-8B4BEC38185E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ADAC83C-8937-FEA4-9ACB-477F2A05E619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F11800-B3D6-2237-051F-71373D104023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889B73C-72EA-E0AE-43EE-CB6C3FCDEFEC}"/>
              </a:ext>
            </a:extLst>
          </p:cNvPr>
          <p:cNvSpPr/>
          <p:nvPr/>
        </p:nvSpPr>
        <p:spPr>
          <a:xfrm>
            <a:off x="8874016" y="2883367"/>
            <a:ext cx="2289284" cy="1145708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6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94FDEEF-6D74-913C-7FEB-6F879C485F2F}"/>
              </a:ext>
            </a:extLst>
          </p:cNvPr>
          <p:cNvSpPr/>
          <p:nvPr/>
        </p:nvSpPr>
        <p:spPr>
          <a:xfrm rot="5400000">
            <a:off x="2472944" y="3587990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0682ADE-2D28-F091-0CA4-B4C19669754C}"/>
              </a:ext>
            </a:extLst>
          </p:cNvPr>
          <p:cNvSpPr/>
          <p:nvPr/>
        </p:nvSpPr>
        <p:spPr>
          <a:xfrm rot="5400000">
            <a:off x="7968859" y="3587991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2111E-BC0B-B7AE-588F-02029A3441A2}"/>
              </a:ext>
            </a:extLst>
          </p:cNvPr>
          <p:cNvSpPr txBox="1"/>
          <p:nvPr/>
        </p:nvSpPr>
        <p:spPr>
          <a:xfrm>
            <a:off x="570454" y="5876417"/>
            <a:ext cx="22488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통하여 전체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1,922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언급된 상위 키워드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후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1,887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매장을 대상으로 분석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AE6343B-42CD-7550-6236-B17545D21055}"/>
              </a:ext>
            </a:extLst>
          </p:cNvPr>
          <p:cNvSpPr/>
          <p:nvPr/>
        </p:nvSpPr>
        <p:spPr>
          <a:xfrm rot="5400000">
            <a:off x="5149975" y="3587992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575ED-51DE-5834-3166-661D30E0DB9B}"/>
              </a:ext>
            </a:extLst>
          </p:cNvPr>
          <p:cNvSpPr txBox="1"/>
          <p:nvPr/>
        </p:nvSpPr>
        <p:spPr>
          <a:xfrm>
            <a:off x="3199239" y="5876417"/>
            <a:ext cx="22488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추출된 데이터는 문자열로 저장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en-US" altLang="ko-KR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ast.literal_eval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(str)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함수를 사용하여 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리스트로 반환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98857-8D26-FDE6-E10C-3822D042D011}"/>
              </a:ext>
            </a:extLst>
          </p:cNvPr>
          <p:cNvSpPr txBox="1"/>
          <p:nvPr/>
        </p:nvSpPr>
        <p:spPr>
          <a:xfrm>
            <a:off x="5876270" y="5876417"/>
            <a:ext cx="22488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1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… 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등은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점을 부여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0B0E68-5D0E-3262-F753-27401B6A2FBC}"/>
              </a:ext>
            </a:extLst>
          </p:cNvPr>
          <p:cNvSpPr txBox="1"/>
          <p:nvPr/>
        </p:nvSpPr>
        <p:spPr>
          <a:xfrm>
            <a:off x="8814645" y="5876417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각 서비스별 점수 합계 산출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995C8FA-B9CE-D25C-3151-A5421EAB7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9"/>
          <a:stretch/>
        </p:blipFill>
        <p:spPr bwMode="auto">
          <a:xfrm>
            <a:off x="983432" y="1903779"/>
            <a:ext cx="1525439" cy="5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A56CA3-5B3A-9910-A6F2-D4993054E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232"/>
          <a:stretch/>
        </p:blipFill>
        <p:spPr>
          <a:xfrm>
            <a:off x="558176" y="2530484"/>
            <a:ext cx="2273366" cy="3306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A6AFA3-D807-F5E8-B836-E3CDE5FF9BB8}"/>
              </a:ext>
            </a:extLst>
          </p:cNvPr>
          <p:cNvSpPr/>
          <p:nvPr/>
        </p:nvSpPr>
        <p:spPr>
          <a:xfrm>
            <a:off x="953168" y="4796015"/>
            <a:ext cx="1810362" cy="2722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A0992A-3D5A-EF0C-8996-F16BAA88C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344" y="2509051"/>
            <a:ext cx="2198156" cy="176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C1D039-DCD9-2BB7-FE51-82B4BA69F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345" y="4449838"/>
            <a:ext cx="2198156" cy="1368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39BC39A-E19D-6C6F-9F96-6004D9972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047" y="2979274"/>
            <a:ext cx="2326337" cy="821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EBC8E49-5115-9B06-4A5E-8E4F9F24E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047" y="4021487"/>
            <a:ext cx="2321374" cy="725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D92BC23-5A84-0013-4FA4-81FC8CE45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269" y="2611255"/>
            <a:ext cx="2791893" cy="3207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C9F066-2893-0AC7-F566-626511908D0D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키워드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F7D06F-E8BE-4A9B-AF00-B770915B9705}"/>
              </a:ext>
            </a:extLst>
          </p:cNvPr>
          <p:cNvGrpSpPr/>
          <p:nvPr/>
        </p:nvGrpSpPr>
        <p:grpSpPr>
          <a:xfrm>
            <a:off x="2428906" y="1231295"/>
            <a:ext cx="1269074" cy="308723"/>
            <a:chOff x="3710802" y="1231295"/>
            <a:chExt cx="1269074" cy="30872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41616C1-C3D9-474F-F191-F0AF42D04715}"/>
                </a:ext>
              </a:extLst>
            </p:cNvPr>
            <p:cNvSpPr/>
            <p:nvPr/>
          </p:nvSpPr>
          <p:spPr>
            <a:xfrm>
              <a:off x="3780759" y="1231295"/>
              <a:ext cx="1185130" cy="28346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1716DA-AECB-5008-F961-D4B1CC32AB9B}"/>
                </a:ext>
              </a:extLst>
            </p:cNvPr>
            <p:cNvSpPr txBox="1"/>
            <p:nvPr/>
          </p:nvSpPr>
          <p:spPr>
            <a:xfrm>
              <a:off x="3710802" y="1232241"/>
              <a:ext cx="12690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키워드 분석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AB5549B-B794-DE3D-9980-3464CF6454AD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93F5F-6815-51F5-17D8-4DA61032262D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42D206-4FC3-E662-299C-9FA23B0C8D6F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85287E-8DCA-7204-20C0-468C71A91F0C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9C4708-2447-D4D7-4CE5-A330618C5ACF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F93EBF-3F20-2568-4DE8-70579A2E5992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88A6C5-9155-4E90-B5E7-8333FE50D2A1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2F11F4-A6D7-A608-C597-78C7C4EF6448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060F61-273D-72EA-EEF0-0F898B17C400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E03A50-6C4F-0509-546D-3FBEE04E2010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7F8624-64F8-6526-5C97-AB2D958B634B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764D561-AD7B-314F-13ED-D624626CE63E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F2EF5-84AD-FBDF-F6DD-36E03BC6F5BF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6E91FFB-EE7E-1D15-97D5-5A3B2BB23871}"/>
              </a:ext>
            </a:extLst>
          </p:cNvPr>
          <p:cNvSpPr/>
          <p:nvPr/>
        </p:nvSpPr>
        <p:spPr>
          <a:xfrm>
            <a:off x="8814645" y="2627478"/>
            <a:ext cx="2643930" cy="858672"/>
          </a:xfrm>
          <a:prstGeom prst="roundRect">
            <a:avLst>
              <a:gd name="adj" fmla="val 678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7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DD988AC-3117-6190-A208-2423D6CC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" y="2509051"/>
            <a:ext cx="2301923" cy="3309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키워드별 매장 순위 분석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94FDEEF-6D74-913C-7FEB-6F879C485F2F}"/>
              </a:ext>
            </a:extLst>
          </p:cNvPr>
          <p:cNvSpPr/>
          <p:nvPr/>
        </p:nvSpPr>
        <p:spPr>
          <a:xfrm rot="5400000">
            <a:off x="2472944" y="3587990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2111E-BC0B-B7AE-588F-02029A3441A2}"/>
              </a:ext>
            </a:extLst>
          </p:cNvPr>
          <p:cNvSpPr txBox="1"/>
          <p:nvPr/>
        </p:nvSpPr>
        <p:spPr>
          <a:xfrm>
            <a:off x="570454" y="5876417"/>
            <a:ext cx="22488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통하여 전체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1,925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언급된 상위 키워드 추출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후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1,864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매장을 대상으로 분석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575ED-51DE-5834-3166-661D30E0DB9B}"/>
              </a:ext>
            </a:extLst>
          </p:cNvPr>
          <p:cNvSpPr txBox="1"/>
          <p:nvPr/>
        </p:nvSpPr>
        <p:spPr>
          <a:xfrm>
            <a:off x="5921959" y="5876417"/>
            <a:ext cx="2780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추출된 데이터는 문자열로 저장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</a:t>
            </a:r>
            <a:r>
              <a:rPr lang="en-US" altLang="ko-KR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ast.literal_eval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(str)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함수를 사용하여 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딕셔너리로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반환</a:t>
            </a:r>
            <a:endParaRPr lang="en-US" altLang="ko-KR" sz="1050" spc="-1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▶ 각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key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값을 </a:t>
            </a:r>
            <a:r>
              <a:rPr lang="ko-KR" altLang="en-US" sz="1050" spc="-100" dirty="0" err="1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컬럼화하여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해당하는 </a:t>
            </a:r>
            <a:r>
              <a:rPr lang="en-US" altLang="ko-KR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value </a:t>
            </a:r>
            <a:r>
              <a:rPr lang="ko-KR" altLang="en-US" sz="1050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갑을 입력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98857-8D26-FDE6-E10C-3822D042D011}"/>
              </a:ext>
            </a:extLst>
          </p:cNvPr>
          <p:cNvSpPr txBox="1"/>
          <p:nvPr/>
        </p:nvSpPr>
        <p:spPr>
          <a:xfrm>
            <a:off x="3277105" y="1984669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가성비 점수가 높은 </a:t>
            </a: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top5  - 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A6AFA3-D807-F5E8-B836-E3CDE5FF9BB8}"/>
              </a:ext>
            </a:extLst>
          </p:cNvPr>
          <p:cNvSpPr/>
          <p:nvPr/>
        </p:nvSpPr>
        <p:spPr>
          <a:xfrm>
            <a:off x="477857" y="5373216"/>
            <a:ext cx="1922618" cy="4453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2C5B606C-514D-7C6F-43BD-84C5F4317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36741" r="12798" b="36086"/>
          <a:stretch/>
        </p:blipFill>
        <p:spPr bwMode="auto">
          <a:xfrm>
            <a:off x="897937" y="1856465"/>
            <a:ext cx="1408543" cy="5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8B80FF-1DFE-AC42-D34E-64AE8C1EF3F8}"/>
              </a:ext>
            </a:extLst>
          </p:cNvPr>
          <p:cNvGrpSpPr/>
          <p:nvPr/>
        </p:nvGrpSpPr>
        <p:grpSpPr>
          <a:xfrm>
            <a:off x="2714575" y="1231295"/>
            <a:ext cx="1269074" cy="308723"/>
            <a:chOff x="3710802" y="1231295"/>
            <a:chExt cx="1269074" cy="30872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C29E3F-148B-218E-70AD-5981C62C3C5C}"/>
                </a:ext>
              </a:extLst>
            </p:cNvPr>
            <p:cNvSpPr/>
            <p:nvPr/>
          </p:nvSpPr>
          <p:spPr>
            <a:xfrm>
              <a:off x="3780759" y="1231295"/>
              <a:ext cx="1185130" cy="28346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D53B34-6CB6-A4E8-9862-5FF7D835D921}"/>
                </a:ext>
              </a:extLst>
            </p:cNvPr>
            <p:cNvSpPr txBox="1"/>
            <p:nvPr/>
          </p:nvSpPr>
          <p:spPr>
            <a:xfrm>
              <a:off x="3710802" y="1232241"/>
              <a:ext cx="12690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키워드 분석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BA893A9-CEEB-C2EC-9E5D-0BCA3C51E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295" y="2217989"/>
            <a:ext cx="2375925" cy="1183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F4EEB9-AAC5-2F08-20A7-3D0F93BF8BDC}"/>
              </a:ext>
            </a:extLst>
          </p:cNvPr>
          <p:cNvSpPr txBox="1"/>
          <p:nvPr/>
        </p:nvSpPr>
        <p:spPr>
          <a:xfrm>
            <a:off x="5852562" y="1984669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맛 점수가 높은 </a:t>
            </a: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top5  - 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376337-8CEA-3F66-B09E-28171B0AB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356" y="2220260"/>
            <a:ext cx="2429545" cy="11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516CD6-7C18-964A-6B22-FDCFECF2AB67}"/>
              </a:ext>
            </a:extLst>
          </p:cNvPr>
          <p:cNvSpPr txBox="1"/>
          <p:nvPr/>
        </p:nvSpPr>
        <p:spPr>
          <a:xfrm>
            <a:off x="3280800" y="3532231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분위기 점수가 높은 </a:t>
            </a: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top5  - 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1B6C70-7FC3-64E4-C375-6E1530572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974" y="3786147"/>
            <a:ext cx="2375926" cy="11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88E9BCA-2062-5B03-89C1-6F6ECF152C2F}"/>
              </a:ext>
            </a:extLst>
          </p:cNvPr>
          <p:cNvSpPr txBox="1"/>
          <p:nvPr/>
        </p:nvSpPr>
        <p:spPr>
          <a:xfrm>
            <a:off x="5852562" y="3534501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주차  및 주차공간 점수가 높은 </a:t>
            </a: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top5  - 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9B9438-A059-9CEC-3397-9E1521C49A5D}"/>
              </a:ext>
            </a:extLst>
          </p:cNvPr>
          <p:cNvSpPr txBox="1"/>
          <p:nvPr/>
        </p:nvSpPr>
        <p:spPr>
          <a:xfrm>
            <a:off x="3280800" y="5011441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친절도 점수가 높은 </a:t>
            </a: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top5  - 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9B919A6-A5E9-0D3C-1DBF-294767E46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959" y="3770120"/>
            <a:ext cx="2429545" cy="112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4F52B6-6D6C-34C0-1598-5D33CE7D8F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975" y="5294773"/>
            <a:ext cx="2375926" cy="1163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C11F51-3A0D-CD28-DD59-B9BB9C8BE471}"/>
              </a:ext>
            </a:extLst>
          </p:cNvPr>
          <p:cNvSpPr txBox="1"/>
          <p:nvPr/>
        </p:nvSpPr>
        <p:spPr>
          <a:xfrm>
            <a:off x="8710457" y="1980345"/>
            <a:ext cx="2248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50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키워드별 만족도의 회귀분석</a:t>
            </a:r>
            <a:endParaRPr lang="ko-KR" altLang="en-US" sz="10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357C2D8-9DD5-4F3B-8429-94C9603A3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1622" y="2210966"/>
            <a:ext cx="3065812" cy="3403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A6A40BB6-9B2E-8AF4-B42D-8BA78AF998D0}"/>
              </a:ext>
            </a:extLst>
          </p:cNvPr>
          <p:cNvSpPr/>
          <p:nvPr/>
        </p:nvSpPr>
        <p:spPr>
          <a:xfrm rot="5400000">
            <a:off x="7976064" y="4166355"/>
            <a:ext cx="1180998" cy="2715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FF">
                    <a:lumMod val="6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83F1C8-BF9F-09E7-D06E-790B28E74A05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분석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평점</a:t>
            </a:r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03BD9-E306-4921-3B5C-DF25F5369B92}"/>
              </a:ext>
            </a:extLst>
          </p:cNvPr>
          <p:cNvSpPr/>
          <p:nvPr/>
        </p:nvSpPr>
        <p:spPr>
          <a:xfrm>
            <a:off x="8845322" y="4340514"/>
            <a:ext cx="1211118" cy="1273503"/>
          </a:xfrm>
          <a:prstGeom prst="roundRect">
            <a:avLst>
              <a:gd name="adj" fmla="val 5448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F20170-D401-D6D0-5CEF-68D0100621B2}"/>
              </a:ext>
            </a:extLst>
          </p:cNvPr>
          <p:cNvSpPr/>
          <p:nvPr/>
        </p:nvSpPr>
        <p:spPr>
          <a:xfrm>
            <a:off x="10512562" y="2205147"/>
            <a:ext cx="1323335" cy="253916"/>
          </a:xfrm>
          <a:prstGeom prst="roundRect">
            <a:avLst>
              <a:gd name="adj" fmla="val 5448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E92E9-915A-5B57-2863-6EA7124B5DF3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F06973-3E2C-9144-B18F-11A20F284210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C712B0-ABE5-6CFD-790D-B832BED67F80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1B333F-775B-E26C-FA9C-B5940251C71C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2F518-E83F-950C-BD61-04803F2C17AB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DB81CF6-C66F-A3C0-5087-D1966CF1AAD9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9EE35C-F4AE-ECF2-97EE-B5EE19B1474A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913CD2D-B17D-1D90-9F0C-47EA8B8E85CE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218B0F-36D7-AFF7-79A4-0969039B973E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2A3825-618E-900E-28E5-D20B4BE7DD83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BD95C00-3B60-1320-A606-0B0BAC0F21B9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93DB0DB-9CF1-3EF5-F747-84A47CC7E514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9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매장의 입지 분석은 다음과 </a:t>
            </a:r>
            <a:r>
              <a: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같은 주제 및 방식으로 분석하고 있습니다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9EC07F-AB3A-89E0-34E3-A08BEE46CA61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5E4F31-2F77-D789-F087-A26909D73D23}"/>
              </a:ext>
            </a:extLst>
          </p:cNvPr>
          <p:cNvSpPr/>
          <p:nvPr/>
        </p:nvSpPr>
        <p:spPr>
          <a:xfrm>
            <a:off x="1163452" y="2304195"/>
            <a:ext cx="3364229" cy="156374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36000" rIns="36000" bIns="36000" rtlCol="0" anchor="ctr"/>
          <a:lstStyle/>
          <a:p>
            <a:pPr marL="0" lvl="1" indent="-165100" defTabSz="429814">
              <a:lnSpc>
                <a:spcPct val="110000"/>
              </a:lnSpc>
              <a:defRPr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입지분석 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32D2F-43A4-254E-1867-37197A7A85EF}"/>
              </a:ext>
            </a:extLst>
          </p:cNvPr>
          <p:cNvGrpSpPr/>
          <p:nvPr/>
        </p:nvGrpSpPr>
        <p:grpSpPr>
          <a:xfrm>
            <a:off x="1354106" y="2871566"/>
            <a:ext cx="468921" cy="410790"/>
            <a:chOff x="4876800" y="3182938"/>
            <a:chExt cx="960438" cy="841375"/>
          </a:xfrm>
          <a:solidFill>
            <a:srgbClr val="9DC3E6"/>
          </a:solidFill>
        </p:grpSpPr>
        <p:sp>
          <p:nvSpPr>
            <p:cNvPr id="5" name="Freeform 466">
              <a:extLst>
                <a:ext uri="{FF2B5EF4-FFF2-40B4-BE49-F238E27FC236}">
                  <a16:creationId xmlns:a16="http://schemas.microsoft.com/office/drawing/2014/main" id="{CE820A19-3979-13DE-D496-BFC20ADDA4B1}"/>
                </a:ext>
              </a:extLst>
            </p:cNvPr>
            <p:cNvSpPr/>
            <p:nvPr/>
          </p:nvSpPr>
          <p:spPr bwMode="auto">
            <a:xfrm>
              <a:off x="4876800" y="3903663"/>
              <a:ext cx="960438" cy="120650"/>
            </a:xfrm>
            <a:custGeom>
              <a:avLst/>
              <a:gdLst>
                <a:gd name="T0" fmla="*/ 236 w 256"/>
                <a:gd name="T1" fmla="*/ 32 h 32"/>
                <a:gd name="T2" fmla="*/ 20 w 256"/>
                <a:gd name="T3" fmla="*/ 32 h 32"/>
                <a:gd name="T4" fmla="*/ 17 w 256"/>
                <a:gd name="T5" fmla="*/ 31 h 32"/>
                <a:gd name="T6" fmla="*/ 1 w 256"/>
                <a:gd name="T7" fmla="*/ 15 h 32"/>
                <a:gd name="T8" fmla="*/ 0 w 256"/>
                <a:gd name="T9" fmla="*/ 12 h 32"/>
                <a:gd name="T10" fmla="*/ 0 w 256"/>
                <a:gd name="T11" fmla="*/ 4 h 32"/>
                <a:gd name="T12" fmla="*/ 4 w 256"/>
                <a:gd name="T13" fmla="*/ 0 h 32"/>
                <a:gd name="T14" fmla="*/ 100 w 256"/>
                <a:gd name="T15" fmla="*/ 0 h 32"/>
                <a:gd name="T16" fmla="*/ 103 w 256"/>
                <a:gd name="T17" fmla="*/ 1 h 32"/>
                <a:gd name="T18" fmla="*/ 110 w 256"/>
                <a:gd name="T19" fmla="*/ 8 h 32"/>
                <a:gd name="T20" fmla="*/ 146 w 256"/>
                <a:gd name="T21" fmla="*/ 8 h 32"/>
                <a:gd name="T22" fmla="*/ 153 w 256"/>
                <a:gd name="T23" fmla="*/ 1 h 32"/>
                <a:gd name="T24" fmla="*/ 156 w 256"/>
                <a:gd name="T25" fmla="*/ 0 h 32"/>
                <a:gd name="T26" fmla="*/ 252 w 256"/>
                <a:gd name="T27" fmla="*/ 0 h 32"/>
                <a:gd name="T28" fmla="*/ 256 w 256"/>
                <a:gd name="T29" fmla="*/ 4 h 32"/>
                <a:gd name="T30" fmla="*/ 256 w 256"/>
                <a:gd name="T31" fmla="*/ 12 h 32"/>
                <a:gd name="T32" fmla="*/ 255 w 256"/>
                <a:gd name="T33" fmla="*/ 15 h 32"/>
                <a:gd name="T34" fmla="*/ 239 w 256"/>
                <a:gd name="T35" fmla="*/ 31 h 32"/>
                <a:gd name="T36" fmla="*/ 236 w 256"/>
                <a:gd name="T37" fmla="*/ 32 h 32"/>
                <a:gd name="T38" fmla="*/ 22 w 256"/>
                <a:gd name="T39" fmla="*/ 24 h 32"/>
                <a:gd name="T40" fmla="*/ 234 w 256"/>
                <a:gd name="T41" fmla="*/ 24 h 32"/>
                <a:gd name="T42" fmla="*/ 248 w 256"/>
                <a:gd name="T43" fmla="*/ 10 h 32"/>
                <a:gd name="T44" fmla="*/ 248 w 256"/>
                <a:gd name="T45" fmla="*/ 8 h 32"/>
                <a:gd name="T46" fmla="*/ 158 w 256"/>
                <a:gd name="T47" fmla="*/ 8 h 32"/>
                <a:gd name="T48" fmla="*/ 151 w 256"/>
                <a:gd name="T49" fmla="*/ 15 h 32"/>
                <a:gd name="T50" fmla="*/ 148 w 256"/>
                <a:gd name="T51" fmla="*/ 16 h 32"/>
                <a:gd name="T52" fmla="*/ 108 w 256"/>
                <a:gd name="T53" fmla="*/ 16 h 32"/>
                <a:gd name="T54" fmla="*/ 105 w 256"/>
                <a:gd name="T55" fmla="*/ 15 h 32"/>
                <a:gd name="T56" fmla="*/ 98 w 256"/>
                <a:gd name="T57" fmla="*/ 8 h 32"/>
                <a:gd name="T58" fmla="*/ 8 w 256"/>
                <a:gd name="T59" fmla="*/ 8 h 32"/>
                <a:gd name="T60" fmla="*/ 8 w 256"/>
                <a:gd name="T61" fmla="*/ 10 h 32"/>
                <a:gd name="T62" fmla="*/ 22 w 256"/>
                <a:gd name="T63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2">
                  <a:moveTo>
                    <a:pt x="236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2"/>
                    <a:pt x="17" y="3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2" y="0"/>
                    <a:pt x="103" y="1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4" y="0"/>
                    <a:pt x="155" y="0"/>
                    <a:pt x="156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4" y="0"/>
                    <a:pt x="256" y="2"/>
                    <a:pt x="256" y="4"/>
                  </a:cubicBezTo>
                  <a:cubicBezTo>
                    <a:pt x="256" y="12"/>
                    <a:pt x="256" y="12"/>
                    <a:pt x="256" y="12"/>
                  </a:cubicBezTo>
                  <a:cubicBezTo>
                    <a:pt x="256" y="13"/>
                    <a:pt x="256" y="14"/>
                    <a:pt x="255" y="15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8" y="32"/>
                    <a:pt x="237" y="32"/>
                    <a:pt x="236" y="32"/>
                  </a:cubicBezTo>
                  <a:close/>
                  <a:moveTo>
                    <a:pt x="22" y="24"/>
                  </a:moveTo>
                  <a:cubicBezTo>
                    <a:pt x="234" y="24"/>
                    <a:pt x="234" y="24"/>
                    <a:pt x="234" y="24"/>
                  </a:cubicBezTo>
                  <a:cubicBezTo>
                    <a:pt x="248" y="10"/>
                    <a:pt x="248" y="10"/>
                    <a:pt x="248" y="1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0" y="16"/>
                    <a:pt x="149" y="16"/>
                    <a:pt x="14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6" y="16"/>
                    <a:pt x="105" y="15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Freeform 467">
              <a:extLst>
                <a:ext uri="{FF2B5EF4-FFF2-40B4-BE49-F238E27FC236}">
                  <a16:creationId xmlns:a16="http://schemas.microsoft.com/office/drawing/2014/main" id="{F606E3BF-434D-F4AC-21EB-66C24911732A}"/>
                </a:ext>
              </a:extLst>
            </p:cNvPr>
            <p:cNvSpPr/>
            <p:nvPr/>
          </p:nvSpPr>
          <p:spPr bwMode="auto">
            <a:xfrm>
              <a:off x="4935538" y="3363913"/>
              <a:ext cx="166688" cy="509587"/>
            </a:xfrm>
            <a:custGeom>
              <a:avLst/>
              <a:gdLst>
                <a:gd name="T0" fmla="*/ 8 w 44"/>
                <a:gd name="T1" fmla="*/ 136 h 136"/>
                <a:gd name="T2" fmla="*/ 0 w 44"/>
                <a:gd name="T3" fmla="*/ 136 h 136"/>
                <a:gd name="T4" fmla="*/ 0 w 44"/>
                <a:gd name="T5" fmla="*/ 16 h 136"/>
                <a:gd name="T6" fmla="*/ 16 w 44"/>
                <a:gd name="T7" fmla="*/ 0 h 136"/>
                <a:gd name="T8" fmla="*/ 44 w 44"/>
                <a:gd name="T9" fmla="*/ 0 h 136"/>
                <a:gd name="T10" fmla="*/ 44 w 44"/>
                <a:gd name="T11" fmla="*/ 8 h 136"/>
                <a:gd name="T12" fmla="*/ 16 w 44"/>
                <a:gd name="T13" fmla="*/ 8 h 136"/>
                <a:gd name="T14" fmla="*/ 8 w 44"/>
                <a:gd name="T15" fmla="*/ 16 h 136"/>
                <a:gd name="T16" fmla="*/ 8 w 4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6">
                  <a:moveTo>
                    <a:pt x="8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lnTo>
                    <a:pt x="8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Freeform 468">
              <a:extLst>
                <a:ext uri="{FF2B5EF4-FFF2-40B4-BE49-F238E27FC236}">
                  <a16:creationId xmlns:a16="http://schemas.microsoft.com/office/drawing/2014/main" id="{FA0A5549-9086-5E9C-FF5B-2840C1ED1886}"/>
                </a:ext>
              </a:extLst>
            </p:cNvPr>
            <p:cNvSpPr/>
            <p:nvPr/>
          </p:nvSpPr>
          <p:spPr bwMode="auto">
            <a:xfrm>
              <a:off x="5611813" y="3363913"/>
              <a:ext cx="165100" cy="509587"/>
            </a:xfrm>
            <a:custGeom>
              <a:avLst/>
              <a:gdLst>
                <a:gd name="T0" fmla="*/ 44 w 44"/>
                <a:gd name="T1" fmla="*/ 136 h 136"/>
                <a:gd name="T2" fmla="*/ 36 w 44"/>
                <a:gd name="T3" fmla="*/ 136 h 136"/>
                <a:gd name="T4" fmla="*/ 36 w 44"/>
                <a:gd name="T5" fmla="*/ 16 h 136"/>
                <a:gd name="T6" fmla="*/ 28 w 44"/>
                <a:gd name="T7" fmla="*/ 8 h 136"/>
                <a:gd name="T8" fmla="*/ 0 w 44"/>
                <a:gd name="T9" fmla="*/ 8 h 136"/>
                <a:gd name="T10" fmla="*/ 0 w 44"/>
                <a:gd name="T11" fmla="*/ 0 h 136"/>
                <a:gd name="T12" fmla="*/ 28 w 44"/>
                <a:gd name="T13" fmla="*/ 0 h 136"/>
                <a:gd name="T14" fmla="*/ 44 w 44"/>
                <a:gd name="T15" fmla="*/ 16 h 136"/>
                <a:gd name="T16" fmla="*/ 44 w 4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6">
                  <a:moveTo>
                    <a:pt x="44" y="136"/>
                  </a:moveTo>
                  <a:cubicBezTo>
                    <a:pt x="36" y="136"/>
                    <a:pt x="36" y="136"/>
                    <a:pt x="36" y="13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2"/>
                    <a:pt x="32" y="8"/>
                    <a:pt x="2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7" y="0"/>
                    <a:pt x="44" y="7"/>
                    <a:pt x="44" y="16"/>
                  </a:cubicBezTo>
                  <a:lnTo>
                    <a:pt x="44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Rectangle 469">
              <a:extLst>
                <a:ext uri="{FF2B5EF4-FFF2-40B4-BE49-F238E27FC236}">
                  <a16:creationId xmlns:a16="http://schemas.microsoft.com/office/drawing/2014/main" id="{630BFC2A-2714-E5E0-776C-367A8ACE47C6}"/>
                </a:ext>
              </a:extLst>
            </p:cNvPr>
            <p:cNvSpPr/>
            <p:nvPr/>
          </p:nvSpPr>
          <p:spPr bwMode="auto">
            <a:xfrm>
              <a:off x="5281613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Rectangle 470">
              <a:extLst>
                <a:ext uri="{FF2B5EF4-FFF2-40B4-BE49-F238E27FC236}">
                  <a16:creationId xmlns:a16="http://schemas.microsoft.com/office/drawing/2014/main" id="{48EEDF38-1CB5-2B0E-C76F-30FBF61383CB}"/>
                </a:ext>
              </a:extLst>
            </p:cNvPr>
            <p:cNvSpPr/>
            <p:nvPr/>
          </p:nvSpPr>
          <p:spPr bwMode="auto">
            <a:xfrm>
              <a:off x="5221288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Rectangle 471">
              <a:extLst>
                <a:ext uri="{FF2B5EF4-FFF2-40B4-BE49-F238E27FC236}">
                  <a16:creationId xmlns:a16="http://schemas.microsoft.com/office/drawing/2014/main" id="{B83A9B0B-B169-E386-5114-CD157C4E5EF5}"/>
                </a:ext>
              </a:extLst>
            </p:cNvPr>
            <p:cNvSpPr/>
            <p:nvPr/>
          </p:nvSpPr>
          <p:spPr bwMode="auto">
            <a:xfrm>
              <a:off x="5341938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472">
              <a:extLst>
                <a:ext uri="{FF2B5EF4-FFF2-40B4-BE49-F238E27FC236}">
                  <a16:creationId xmlns:a16="http://schemas.microsoft.com/office/drawing/2014/main" id="{2108AE5A-72A5-9EBA-4362-8CD1E9110F1A}"/>
                </a:ext>
              </a:extLst>
            </p:cNvPr>
            <p:cNvSpPr/>
            <p:nvPr/>
          </p:nvSpPr>
          <p:spPr bwMode="auto">
            <a:xfrm>
              <a:off x="5402263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Rectangle 473">
              <a:extLst>
                <a:ext uri="{FF2B5EF4-FFF2-40B4-BE49-F238E27FC236}">
                  <a16:creationId xmlns:a16="http://schemas.microsoft.com/office/drawing/2014/main" id="{AE13E3BA-2DEA-E097-F875-5F6D5129A27E}"/>
                </a:ext>
              </a:extLst>
            </p:cNvPr>
            <p:cNvSpPr/>
            <p:nvPr/>
          </p:nvSpPr>
          <p:spPr bwMode="auto">
            <a:xfrm>
              <a:off x="5462588" y="3813175"/>
              <a:ext cx="28575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Freeform 474">
              <a:extLst>
                <a:ext uri="{FF2B5EF4-FFF2-40B4-BE49-F238E27FC236}">
                  <a16:creationId xmlns:a16="http://schemas.microsoft.com/office/drawing/2014/main" id="{E644FEEE-DD01-E508-DC87-A3074BDDF2AB}"/>
                </a:ext>
              </a:extLst>
            </p:cNvPr>
            <p:cNvSpPr/>
            <p:nvPr/>
          </p:nvSpPr>
          <p:spPr bwMode="auto">
            <a:xfrm>
              <a:off x="5521325" y="3422650"/>
              <a:ext cx="195263" cy="420687"/>
            </a:xfrm>
            <a:custGeom>
              <a:avLst/>
              <a:gdLst>
                <a:gd name="T0" fmla="*/ 48 w 52"/>
                <a:gd name="T1" fmla="*/ 112 h 112"/>
                <a:gd name="T2" fmla="*/ 0 w 52"/>
                <a:gd name="T3" fmla="*/ 112 h 112"/>
                <a:gd name="T4" fmla="*/ 0 w 52"/>
                <a:gd name="T5" fmla="*/ 104 h 112"/>
                <a:gd name="T6" fmla="*/ 44 w 52"/>
                <a:gd name="T7" fmla="*/ 104 h 112"/>
                <a:gd name="T8" fmla="*/ 44 w 52"/>
                <a:gd name="T9" fmla="*/ 8 h 112"/>
                <a:gd name="T10" fmla="*/ 24 w 52"/>
                <a:gd name="T11" fmla="*/ 8 h 112"/>
                <a:gd name="T12" fmla="*/ 24 w 52"/>
                <a:gd name="T13" fmla="*/ 0 h 112"/>
                <a:gd name="T14" fmla="*/ 48 w 52"/>
                <a:gd name="T15" fmla="*/ 0 h 112"/>
                <a:gd name="T16" fmla="*/ 52 w 52"/>
                <a:gd name="T17" fmla="*/ 4 h 112"/>
                <a:gd name="T18" fmla="*/ 52 w 52"/>
                <a:gd name="T19" fmla="*/ 108 h 112"/>
                <a:gd name="T20" fmla="*/ 48 w 52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2">
                  <a:moveTo>
                    <a:pt x="48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10"/>
                    <a:pt x="50" y="112"/>
                    <a:pt x="4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Freeform 475">
              <a:extLst>
                <a:ext uri="{FF2B5EF4-FFF2-40B4-BE49-F238E27FC236}">
                  <a16:creationId xmlns:a16="http://schemas.microsoft.com/office/drawing/2014/main" id="{690CC72D-EE0A-2A3E-E0DD-5AF89C729F27}"/>
                </a:ext>
              </a:extLst>
            </p:cNvPr>
            <p:cNvSpPr/>
            <p:nvPr/>
          </p:nvSpPr>
          <p:spPr bwMode="auto">
            <a:xfrm>
              <a:off x="4995863" y="3422650"/>
              <a:ext cx="195263" cy="420687"/>
            </a:xfrm>
            <a:custGeom>
              <a:avLst/>
              <a:gdLst>
                <a:gd name="T0" fmla="*/ 52 w 52"/>
                <a:gd name="T1" fmla="*/ 112 h 112"/>
                <a:gd name="T2" fmla="*/ 4 w 52"/>
                <a:gd name="T3" fmla="*/ 112 h 112"/>
                <a:gd name="T4" fmla="*/ 0 w 52"/>
                <a:gd name="T5" fmla="*/ 108 h 112"/>
                <a:gd name="T6" fmla="*/ 0 w 52"/>
                <a:gd name="T7" fmla="*/ 4 h 112"/>
                <a:gd name="T8" fmla="*/ 4 w 52"/>
                <a:gd name="T9" fmla="*/ 0 h 112"/>
                <a:gd name="T10" fmla="*/ 28 w 52"/>
                <a:gd name="T11" fmla="*/ 0 h 112"/>
                <a:gd name="T12" fmla="*/ 28 w 52"/>
                <a:gd name="T13" fmla="*/ 8 h 112"/>
                <a:gd name="T14" fmla="*/ 8 w 52"/>
                <a:gd name="T15" fmla="*/ 8 h 112"/>
                <a:gd name="T16" fmla="*/ 8 w 52"/>
                <a:gd name="T17" fmla="*/ 104 h 112"/>
                <a:gd name="T18" fmla="*/ 52 w 52"/>
                <a:gd name="T19" fmla="*/ 104 h 112"/>
                <a:gd name="T20" fmla="*/ 52 w 52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2">
                  <a:moveTo>
                    <a:pt x="5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2" y="112"/>
                    <a:pt x="0" y="110"/>
                    <a:pt x="0" y="1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52" y="104"/>
                    <a:pt x="52" y="104"/>
                    <a:pt x="52" y="104"/>
                  </a:cubicBezTo>
                  <a:lnTo>
                    <a:pt x="5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Freeform 476">
              <a:extLst>
                <a:ext uri="{FF2B5EF4-FFF2-40B4-BE49-F238E27FC236}">
                  <a16:creationId xmlns:a16="http://schemas.microsoft.com/office/drawing/2014/main" id="{35569309-9768-8B47-3CA2-000ED18F6C91}"/>
                </a:ext>
              </a:extLst>
            </p:cNvPr>
            <p:cNvSpPr/>
            <p:nvPr/>
          </p:nvSpPr>
          <p:spPr bwMode="auto">
            <a:xfrm>
              <a:off x="5130800" y="3182938"/>
              <a:ext cx="450850" cy="601662"/>
            </a:xfrm>
            <a:custGeom>
              <a:avLst/>
              <a:gdLst>
                <a:gd name="T0" fmla="*/ 60 w 120"/>
                <a:gd name="T1" fmla="*/ 160 h 160"/>
                <a:gd name="T2" fmla="*/ 58 w 120"/>
                <a:gd name="T3" fmla="*/ 159 h 160"/>
                <a:gd name="T4" fmla="*/ 2 w 120"/>
                <a:gd name="T5" fmla="*/ 119 h 160"/>
                <a:gd name="T6" fmla="*/ 0 w 120"/>
                <a:gd name="T7" fmla="*/ 116 h 160"/>
                <a:gd name="T8" fmla="*/ 0 w 120"/>
                <a:gd name="T9" fmla="*/ 4 h 160"/>
                <a:gd name="T10" fmla="*/ 2 w 120"/>
                <a:gd name="T11" fmla="*/ 1 h 160"/>
                <a:gd name="T12" fmla="*/ 5 w 120"/>
                <a:gd name="T13" fmla="*/ 0 h 160"/>
                <a:gd name="T14" fmla="*/ 35 w 120"/>
                <a:gd name="T15" fmla="*/ 11 h 160"/>
                <a:gd name="T16" fmla="*/ 45 w 120"/>
                <a:gd name="T17" fmla="*/ 1 h 160"/>
                <a:gd name="T18" fmla="*/ 48 w 120"/>
                <a:gd name="T19" fmla="*/ 0 h 160"/>
                <a:gd name="T20" fmla="*/ 72 w 120"/>
                <a:gd name="T21" fmla="*/ 0 h 160"/>
                <a:gd name="T22" fmla="*/ 75 w 120"/>
                <a:gd name="T23" fmla="*/ 1 h 160"/>
                <a:gd name="T24" fmla="*/ 85 w 120"/>
                <a:gd name="T25" fmla="*/ 11 h 160"/>
                <a:gd name="T26" fmla="*/ 115 w 120"/>
                <a:gd name="T27" fmla="*/ 0 h 160"/>
                <a:gd name="T28" fmla="*/ 118 w 120"/>
                <a:gd name="T29" fmla="*/ 1 h 160"/>
                <a:gd name="T30" fmla="*/ 120 w 120"/>
                <a:gd name="T31" fmla="*/ 4 h 160"/>
                <a:gd name="T32" fmla="*/ 120 w 120"/>
                <a:gd name="T33" fmla="*/ 116 h 160"/>
                <a:gd name="T34" fmla="*/ 118 w 120"/>
                <a:gd name="T35" fmla="*/ 119 h 160"/>
                <a:gd name="T36" fmla="*/ 62 w 120"/>
                <a:gd name="T37" fmla="*/ 159 h 160"/>
                <a:gd name="T38" fmla="*/ 60 w 120"/>
                <a:gd name="T39" fmla="*/ 160 h 160"/>
                <a:gd name="T40" fmla="*/ 8 w 120"/>
                <a:gd name="T41" fmla="*/ 114 h 160"/>
                <a:gd name="T42" fmla="*/ 60 w 120"/>
                <a:gd name="T43" fmla="*/ 151 h 160"/>
                <a:gd name="T44" fmla="*/ 112 w 120"/>
                <a:gd name="T45" fmla="*/ 114 h 160"/>
                <a:gd name="T46" fmla="*/ 112 w 120"/>
                <a:gd name="T47" fmla="*/ 10 h 160"/>
                <a:gd name="T48" fmla="*/ 85 w 120"/>
                <a:gd name="T49" fmla="*/ 20 h 160"/>
                <a:gd name="T50" fmla="*/ 81 w 120"/>
                <a:gd name="T51" fmla="*/ 19 h 160"/>
                <a:gd name="T52" fmla="*/ 70 w 120"/>
                <a:gd name="T53" fmla="*/ 8 h 160"/>
                <a:gd name="T54" fmla="*/ 50 w 120"/>
                <a:gd name="T55" fmla="*/ 8 h 160"/>
                <a:gd name="T56" fmla="*/ 39 w 120"/>
                <a:gd name="T57" fmla="*/ 19 h 160"/>
                <a:gd name="T58" fmla="*/ 35 w 120"/>
                <a:gd name="T59" fmla="*/ 20 h 160"/>
                <a:gd name="T60" fmla="*/ 8 w 120"/>
                <a:gd name="T61" fmla="*/ 10 h 160"/>
                <a:gd name="T62" fmla="*/ 8 w 120"/>
                <a:gd name="T63" fmla="*/ 11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60">
                  <a:moveTo>
                    <a:pt x="60" y="160"/>
                  </a:moveTo>
                  <a:cubicBezTo>
                    <a:pt x="59" y="160"/>
                    <a:pt x="58" y="160"/>
                    <a:pt x="58" y="15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17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3" y="0"/>
                    <a:pt x="74" y="0"/>
                    <a:pt x="75" y="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0"/>
                    <a:pt x="118" y="1"/>
                  </a:cubicBezTo>
                  <a:cubicBezTo>
                    <a:pt x="119" y="1"/>
                    <a:pt x="120" y="3"/>
                    <a:pt x="120" y="4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19" y="119"/>
                    <a:pt x="118" y="11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2" y="160"/>
                    <a:pt x="61" y="160"/>
                    <a:pt x="60" y="160"/>
                  </a:cubicBezTo>
                  <a:close/>
                  <a:moveTo>
                    <a:pt x="8" y="114"/>
                  </a:moveTo>
                  <a:cubicBezTo>
                    <a:pt x="60" y="151"/>
                    <a:pt x="60" y="151"/>
                    <a:pt x="60" y="151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20"/>
                    <a:pt x="82" y="20"/>
                    <a:pt x="81" y="1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20"/>
                    <a:pt x="36" y="20"/>
                    <a:pt x="35" y="20"/>
                  </a:cubicBezTo>
                  <a:cubicBezTo>
                    <a:pt x="8" y="10"/>
                    <a:pt x="8" y="10"/>
                    <a:pt x="8" y="10"/>
                  </a:cubicBezTo>
                  <a:lnTo>
                    <a:pt x="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Rectangle 477">
              <a:extLst>
                <a:ext uri="{FF2B5EF4-FFF2-40B4-BE49-F238E27FC236}">
                  <a16:creationId xmlns:a16="http://schemas.microsoft.com/office/drawing/2014/main" id="{31B750E9-BE66-E6C9-407A-72CE9F0D0850}"/>
                </a:ext>
              </a:extLst>
            </p:cNvPr>
            <p:cNvSpPr/>
            <p:nvPr/>
          </p:nvSpPr>
          <p:spPr bwMode="auto">
            <a:xfrm>
              <a:off x="5251450" y="3243263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Rectangle 478">
              <a:extLst>
                <a:ext uri="{FF2B5EF4-FFF2-40B4-BE49-F238E27FC236}">
                  <a16:creationId xmlns:a16="http://schemas.microsoft.com/office/drawing/2014/main" id="{AA203B09-B276-5795-C787-344AEE3F6923}"/>
                </a:ext>
              </a:extLst>
            </p:cNvPr>
            <p:cNvSpPr/>
            <p:nvPr/>
          </p:nvSpPr>
          <p:spPr bwMode="auto">
            <a:xfrm>
              <a:off x="5432425" y="3243263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Freeform 479">
              <a:extLst>
                <a:ext uri="{FF2B5EF4-FFF2-40B4-BE49-F238E27FC236}">
                  <a16:creationId xmlns:a16="http://schemas.microsoft.com/office/drawing/2014/main" id="{BC80F18C-C640-3B92-781E-469AD1593690}"/>
                </a:ext>
              </a:extLst>
            </p:cNvPr>
            <p:cNvSpPr/>
            <p:nvPr/>
          </p:nvSpPr>
          <p:spPr bwMode="auto">
            <a:xfrm>
              <a:off x="5284788" y="3427413"/>
              <a:ext cx="142875" cy="101600"/>
            </a:xfrm>
            <a:custGeom>
              <a:avLst/>
              <a:gdLst>
                <a:gd name="T0" fmla="*/ 15 w 38"/>
                <a:gd name="T1" fmla="*/ 27 h 27"/>
                <a:gd name="T2" fmla="*/ 12 w 38"/>
                <a:gd name="T3" fmla="*/ 26 h 27"/>
                <a:gd name="T4" fmla="*/ 0 w 38"/>
                <a:gd name="T5" fmla="*/ 14 h 27"/>
                <a:gd name="T6" fmla="*/ 6 w 38"/>
                <a:gd name="T7" fmla="*/ 8 h 27"/>
                <a:gd name="T8" fmla="*/ 15 w 38"/>
                <a:gd name="T9" fmla="*/ 17 h 27"/>
                <a:gd name="T10" fmla="*/ 32 w 38"/>
                <a:gd name="T11" fmla="*/ 0 h 27"/>
                <a:gd name="T12" fmla="*/ 38 w 38"/>
                <a:gd name="T13" fmla="*/ 6 h 27"/>
                <a:gd name="T14" fmla="*/ 18 w 38"/>
                <a:gd name="T15" fmla="*/ 26 h 27"/>
                <a:gd name="T16" fmla="*/ 15 w 38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7">
                  <a:moveTo>
                    <a:pt x="15" y="27"/>
                  </a:moveTo>
                  <a:cubicBezTo>
                    <a:pt x="14" y="27"/>
                    <a:pt x="13" y="27"/>
                    <a:pt x="12" y="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1" name="Freeform 480">
              <a:extLst>
                <a:ext uri="{FF2B5EF4-FFF2-40B4-BE49-F238E27FC236}">
                  <a16:creationId xmlns:a16="http://schemas.microsoft.com/office/drawing/2014/main" id="{FE8EBA4F-9DCA-6F70-2A21-3B3B642DDEE2}"/>
                </a:ext>
              </a:extLst>
            </p:cNvPr>
            <p:cNvSpPr/>
            <p:nvPr/>
          </p:nvSpPr>
          <p:spPr bwMode="auto">
            <a:xfrm>
              <a:off x="5221288" y="3333750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99FBE98-2800-808B-B7F5-95475BBC1A55}"/>
              </a:ext>
            </a:extLst>
          </p:cNvPr>
          <p:cNvCxnSpPr/>
          <p:nvPr/>
        </p:nvCxnSpPr>
        <p:spPr>
          <a:xfrm>
            <a:off x="1163454" y="3867945"/>
            <a:ext cx="9579327" cy="0"/>
          </a:xfrm>
          <a:prstGeom prst="line">
            <a:avLst/>
          </a:prstGeom>
          <a:ln w="63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35">
            <a:extLst>
              <a:ext uri="{FF2B5EF4-FFF2-40B4-BE49-F238E27FC236}">
                <a16:creationId xmlns:a16="http://schemas.microsoft.com/office/drawing/2014/main" id="{1409B809-0E10-3E18-2150-E76F12B33E77}"/>
              </a:ext>
            </a:extLst>
          </p:cNvPr>
          <p:cNvSpPr/>
          <p:nvPr/>
        </p:nvSpPr>
        <p:spPr>
          <a:xfrm>
            <a:off x="4763102" y="2371370"/>
            <a:ext cx="6134099" cy="16819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180000" indent="-180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강남구에 스타벅스가 들어선다면 최적의 위치가 어디가 좋을까</a:t>
            </a:r>
            <a:r>
              <a:rPr lang="en-US" altLang="ko-KR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 marL="180000" indent="-180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en-US" altLang="ko-KR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강남구 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 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부동산 실거래가 공공데이터</a:t>
            </a:r>
            <a:endParaRPr lang="en-US" altLang="ko-KR" sz="1400" kern="8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강남구 속해 있는 지하철역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최근 한달 </a:t>
            </a:r>
            <a:r>
              <a:rPr lang="ko-KR" altLang="en-US" sz="1400" kern="8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승하차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데이터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통계청</a:t>
            </a:r>
            <a:endParaRPr lang="en-US" altLang="ko-KR" sz="1400" kern="8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kern="8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데이터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kern="8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네이버</a:t>
            </a:r>
            <a:r>
              <a:rPr lang="en-US" altLang="ko-KR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endParaRPr lang="ko-KR" altLang="en-US" sz="1400" kern="8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5361D43-1039-B260-F2FA-2A595F870CF3}"/>
              </a:ext>
            </a:extLst>
          </p:cNvPr>
          <p:cNvSpPr/>
          <p:nvPr/>
        </p:nvSpPr>
        <p:spPr>
          <a:xfrm>
            <a:off x="1163452" y="4101836"/>
            <a:ext cx="3364229" cy="156374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36000" rIns="36000" bIns="36000" rtlCol="0" anchor="ctr"/>
          <a:lstStyle/>
          <a:p>
            <a:pPr marL="0" lvl="1" indent="-165100" defTabSz="429814">
              <a:lnSpc>
                <a:spcPct val="110000"/>
              </a:lnSpc>
              <a:defRPr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6443D8C-456E-2541-8FE5-AD1E9098395E}"/>
              </a:ext>
            </a:extLst>
          </p:cNvPr>
          <p:cNvGrpSpPr/>
          <p:nvPr/>
        </p:nvGrpSpPr>
        <p:grpSpPr>
          <a:xfrm>
            <a:off x="1354106" y="4669207"/>
            <a:ext cx="468921" cy="410790"/>
            <a:chOff x="4876800" y="3182938"/>
            <a:chExt cx="960438" cy="841375"/>
          </a:xfrm>
          <a:solidFill>
            <a:srgbClr val="9DC3E6"/>
          </a:solidFill>
        </p:grpSpPr>
        <p:sp>
          <p:nvSpPr>
            <p:cNvPr id="56" name="Freeform 466">
              <a:extLst>
                <a:ext uri="{FF2B5EF4-FFF2-40B4-BE49-F238E27FC236}">
                  <a16:creationId xmlns:a16="http://schemas.microsoft.com/office/drawing/2014/main" id="{0E426FD4-1D0E-7619-BA06-EA5B6F9B80A6}"/>
                </a:ext>
              </a:extLst>
            </p:cNvPr>
            <p:cNvSpPr/>
            <p:nvPr/>
          </p:nvSpPr>
          <p:spPr bwMode="auto">
            <a:xfrm>
              <a:off x="4876800" y="3903663"/>
              <a:ext cx="960438" cy="120650"/>
            </a:xfrm>
            <a:custGeom>
              <a:avLst/>
              <a:gdLst>
                <a:gd name="T0" fmla="*/ 236 w 256"/>
                <a:gd name="T1" fmla="*/ 32 h 32"/>
                <a:gd name="T2" fmla="*/ 20 w 256"/>
                <a:gd name="T3" fmla="*/ 32 h 32"/>
                <a:gd name="T4" fmla="*/ 17 w 256"/>
                <a:gd name="T5" fmla="*/ 31 h 32"/>
                <a:gd name="T6" fmla="*/ 1 w 256"/>
                <a:gd name="T7" fmla="*/ 15 h 32"/>
                <a:gd name="T8" fmla="*/ 0 w 256"/>
                <a:gd name="T9" fmla="*/ 12 h 32"/>
                <a:gd name="T10" fmla="*/ 0 w 256"/>
                <a:gd name="T11" fmla="*/ 4 h 32"/>
                <a:gd name="T12" fmla="*/ 4 w 256"/>
                <a:gd name="T13" fmla="*/ 0 h 32"/>
                <a:gd name="T14" fmla="*/ 100 w 256"/>
                <a:gd name="T15" fmla="*/ 0 h 32"/>
                <a:gd name="T16" fmla="*/ 103 w 256"/>
                <a:gd name="T17" fmla="*/ 1 h 32"/>
                <a:gd name="T18" fmla="*/ 110 w 256"/>
                <a:gd name="T19" fmla="*/ 8 h 32"/>
                <a:gd name="T20" fmla="*/ 146 w 256"/>
                <a:gd name="T21" fmla="*/ 8 h 32"/>
                <a:gd name="T22" fmla="*/ 153 w 256"/>
                <a:gd name="T23" fmla="*/ 1 h 32"/>
                <a:gd name="T24" fmla="*/ 156 w 256"/>
                <a:gd name="T25" fmla="*/ 0 h 32"/>
                <a:gd name="T26" fmla="*/ 252 w 256"/>
                <a:gd name="T27" fmla="*/ 0 h 32"/>
                <a:gd name="T28" fmla="*/ 256 w 256"/>
                <a:gd name="T29" fmla="*/ 4 h 32"/>
                <a:gd name="T30" fmla="*/ 256 w 256"/>
                <a:gd name="T31" fmla="*/ 12 h 32"/>
                <a:gd name="T32" fmla="*/ 255 w 256"/>
                <a:gd name="T33" fmla="*/ 15 h 32"/>
                <a:gd name="T34" fmla="*/ 239 w 256"/>
                <a:gd name="T35" fmla="*/ 31 h 32"/>
                <a:gd name="T36" fmla="*/ 236 w 256"/>
                <a:gd name="T37" fmla="*/ 32 h 32"/>
                <a:gd name="T38" fmla="*/ 22 w 256"/>
                <a:gd name="T39" fmla="*/ 24 h 32"/>
                <a:gd name="T40" fmla="*/ 234 w 256"/>
                <a:gd name="T41" fmla="*/ 24 h 32"/>
                <a:gd name="T42" fmla="*/ 248 w 256"/>
                <a:gd name="T43" fmla="*/ 10 h 32"/>
                <a:gd name="T44" fmla="*/ 248 w 256"/>
                <a:gd name="T45" fmla="*/ 8 h 32"/>
                <a:gd name="T46" fmla="*/ 158 w 256"/>
                <a:gd name="T47" fmla="*/ 8 h 32"/>
                <a:gd name="T48" fmla="*/ 151 w 256"/>
                <a:gd name="T49" fmla="*/ 15 h 32"/>
                <a:gd name="T50" fmla="*/ 148 w 256"/>
                <a:gd name="T51" fmla="*/ 16 h 32"/>
                <a:gd name="T52" fmla="*/ 108 w 256"/>
                <a:gd name="T53" fmla="*/ 16 h 32"/>
                <a:gd name="T54" fmla="*/ 105 w 256"/>
                <a:gd name="T55" fmla="*/ 15 h 32"/>
                <a:gd name="T56" fmla="*/ 98 w 256"/>
                <a:gd name="T57" fmla="*/ 8 h 32"/>
                <a:gd name="T58" fmla="*/ 8 w 256"/>
                <a:gd name="T59" fmla="*/ 8 h 32"/>
                <a:gd name="T60" fmla="*/ 8 w 256"/>
                <a:gd name="T61" fmla="*/ 10 h 32"/>
                <a:gd name="T62" fmla="*/ 22 w 256"/>
                <a:gd name="T63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2">
                  <a:moveTo>
                    <a:pt x="236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2"/>
                    <a:pt x="17" y="3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2" y="0"/>
                    <a:pt x="103" y="1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4" y="0"/>
                    <a:pt x="155" y="0"/>
                    <a:pt x="156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4" y="0"/>
                    <a:pt x="256" y="2"/>
                    <a:pt x="256" y="4"/>
                  </a:cubicBezTo>
                  <a:cubicBezTo>
                    <a:pt x="256" y="12"/>
                    <a:pt x="256" y="12"/>
                    <a:pt x="256" y="12"/>
                  </a:cubicBezTo>
                  <a:cubicBezTo>
                    <a:pt x="256" y="13"/>
                    <a:pt x="256" y="14"/>
                    <a:pt x="255" y="15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8" y="32"/>
                    <a:pt x="237" y="32"/>
                    <a:pt x="236" y="32"/>
                  </a:cubicBezTo>
                  <a:close/>
                  <a:moveTo>
                    <a:pt x="22" y="24"/>
                  </a:moveTo>
                  <a:cubicBezTo>
                    <a:pt x="234" y="24"/>
                    <a:pt x="234" y="24"/>
                    <a:pt x="234" y="24"/>
                  </a:cubicBezTo>
                  <a:cubicBezTo>
                    <a:pt x="248" y="10"/>
                    <a:pt x="248" y="10"/>
                    <a:pt x="248" y="10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0" y="16"/>
                    <a:pt x="149" y="16"/>
                    <a:pt x="14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6" y="16"/>
                    <a:pt x="105" y="15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 467">
              <a:extLst>
                <a:ext uri="{FF2B5EF4-FFF2-40B4-BE49-F238E27FC236}">
                  <a16:creationId xmlns:a16="http://schemas.microsoft.com/office/drawing/2014/main" id="{68AE6036-343D-5814-A577-BFF71D4BB496}"/>
                </a:ext>
              </a:extLst>
            </p:cNvPr>
            <p:cNvSpPr/>
            <p:nvPr/>
          </p:nvSpPr>
          <p:spPr bwMode="auto">
            <a:xfrm>
              <a:off x="4935538" y="3363913"/>
              <a:ext cx="166688" cy="509587"/>
            </a:xfrm>
            <a:custGeom>
              <a:avLst/>
              <a:gdLst>
                <a:gd name="T0" fmla="*/ 8 w 44"/>
                <a:gd name="T1" fmla="*/ 136 h 136"/>
                <a:gd name="T2" fmla="*/ 0 w 44"/>
                <a:gd name="T3" fmla="*/ 136 h 136"/>
                <a:gd name="T4" fmla="*/ 0 w 44"/>
                <a:gd name="T5" fmla="*/ 16 h 136"/>
                <a:gd name="T6" fmla="*/ 16 w 44"/>
                <a:gd name="T7" fmla="*/ 0 h 136"/>
                <a:gd name="T8" fmla="*/ 44 w 44"/>
                <a:gd name="T9" fmla="*/ 0 h 136"/>
                <a:gd name="T10" fmla="*/ 44 w 44"/>
                <a:gd name="T11" fmla="*/ 8 h 136"/>
                <a:gd name="T12" fmla="*/ 16 w 44"/>
                <a:gd name="T13" fmla="*/ 8 h 136"/>
                <a:gd name="T14" fmla="*/ 8 w 44"/>
                <a:gd name="T15" fmla="*/ 16 h 136"/>
                <a:gd name="T16" fmla="*/ 8 w 4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6">
                  <a:moveTo>
                    <a:pt x="8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lnTo>
                    <a:pt x="8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Freeform 468">
              <a:extLst>
                <a:ext uri="{FF2B5EF4-FFF2-40B4-BE49-F238E27FC236}">
                  <a16:creationId xmlns:a16="http://schemas.microsoft.com/office/drawing/2014/main" id="{C3C13CDD-2F11-7890-B9C4-F13EECE7123C}"/>
                </a:ext>
              </a:extLst>
            </p:cNvPr>
            <p:cNvSpPr/>
            <p:nvPr/>
          </p:nvSpPr>
          <p:spPr bwMode="auto">
            <a:xfrm>
              <a:off x="5611813" y="3363913"/>
              <a:ext cx="165100" cy="509587"/>
            </a:xfrm>
            <a:custGeom>
              <a:avLst/>
              <a:gdLst>
                <a:gd name="T0" fmla="*/ 44 w 44"/>
                <a:gd name="T1" fmla="*/ 136 h 136"/>
                <a:gd name="T2" fmla="*/ 36 w 44"/>
                <a:gd name="T3" fmla="*/ 136 h 136"/>
                <a:gd name="T4" fmla="*/ 36 w 44"/>
                <a:gd name="T5" fmla="*/ 16 h 136"/>
                <a:gd name="T6" fmla="*/ 28 w 44"/>
                <a:gd name="T7" fmla="*/ 8 h 136"/>
                <a:gd name="T8" fmla="*/ 0 w 44"/>
                <a:gd name="T9" fmla="*/ 8 h 136"/>
                <a:gd name="T10" fmla="*/ 0 w 44"/>
                <a:gd name="T11" fmla="*/ 0 h 136"/>
                <a:gd name="T12" fmla="*/ 28 w 44"/>
                <a:gd name="T13" fmla="*/ 0 h 136"/>
                <a:gd name="T14" fmla="*/ 44 w 44"/>
                <a:gd name="T15" fmla="*/ 16 h 136"/>
                <a:gd name="T16" fmla="*/ 44 w 4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6">
                  <a:moveTo>
                    <a:pt x="44" y="136"/>
                  </a:moveTo>
                  <a:cubicBezTo>
                    <a:pt x="36" y="136"/>
                    <a:pt x="36" y="136"/>
                    <a:pt x="36" y="13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2"/>
                    <a:pt x="32" y="8"/>
                    <a:pt x="2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7" y="0"/>
                    <a:pt x="44" y="7"/>
                    <a:pt x="44" y="16"/>
                  </a:cubicBezTo>
                  <a:lnTo>
                    <a:pt x="44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Rectangle 469">
              <a:extLst>
                <a:ext uri="{FF2B5EF4-FFF2-40B4-BE49-F238E27FC236}">
                  <a16:creationId xmlns:a16="http://schemas.microsoft.com/office/drawing/2014/main" id="{CD20E999-E774-DE5C-CB61-306C164EBA67}"/>
                </a:ext>
              </a:extLst>
            </p:cNvPr>
            <p:cNvSpPr/>
            <p:nvPr/>
          </p:nvSpPr>
          <p:spPr bwMode="auto">
            <a:xfrm>
              <a:off x="5281613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Rectangle 470">
              <a:extLst>
                <a:ext uri="{FF2B5EF4-FFF2-40B4-BE49-F238E27FC236}">
                  <a16:creationId xmlns:a16="http://schemas.microsoft.com/office/drawing/2014/main" id="{8F99E206-6806-2D24-62D9-E414AAE3D710}"/>
                </a:ext>
              </a:extLst>
            </p:cNvPr>
            <p:cNvSpPr/>
            <p:nvPr/>
          </p:nvSpPr>
          <p:spPr bwMode="auto">
            <a:xfrm>
              <a:off x="5221288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Rectangle 471">
              <a:extLst>
                <a:ext uri="{FF2B5EF4-FFF2-40B4-BE49-F238E27FC236}">
                  <a16:creationId xmlns:a16="http://schemas.microsoft.com/office/drawing/2014/main" id="{285D02F9-5D06-BE9B-F5C1-A500F4BD3554}"/>
                </a:ext>
              </a:extLst>
            </p:cNvPr>
            <p:cNvSpPr/>
            <p:nvPr/>
          </p:nvSpPr>
          <p:spPr bwMode="auto">
            <a:xfrm>
              <a:off x="5341938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2" name="Rectangle 472">
              <a:extLst>
                <a:ext uri="{FF2B5EF4-FFF2-40B4-BE49-F238E27FC236}">
                  <a16:creationId xmlns:a16="http://schemas.microsoft.com/office/drawing/2014/main" id="{521A1230-BA36-95D7-703A-43209B46B27E}"/>
                </a:ext>
              </a:extLst>
            </p:cNvPr>
            <p:cNvSpPr/>
            <p:nvPr/>
          </p:nvSpPr>
          <p:spPr bwMode="auto">
            <a:xfrm>
              <a:off x="5402263" y="3813175"/>
              <a:ext cx="30163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3" name="Rectangle 473">
              <a:extLst>
                <a:ext uri="{FF2B5EF4-FFF2-40B4-BE49-F238E27FC236}">
                  <a16:creationId xmlns:a16="http://schemas.microsoft.com/office/drawing/2014/main" id="{D668937B-22AA-9C4C-6EC3-DA4FA92A2785}"/>
                </a:ext>
              </a:extLst>
            </p:cNvPr>
            <p:cNvSpPr/>
            <p:nvPr/>
          </p:nvSpPr>
          <p:spPr bwMode="auto">
            <a:xfrm>
              <a:off x="5462588" y="3813175"/>
              <a:ext cx="28575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4" name="Freeform 474">
              <a:extLst>
                <a:ext uri="{FF2B5EF4-FFF2-40B4-BE49-F238E27FC236}">
                  <a16:creationId xmlns:a16="http://schemas.microsoft.com/office/drawing/2014/main" id="{36122CFE-7430-372D-9D1F-48FB2BBF0632}"/>
                </a:ext>
              </a:extLst>
            </p:cNvPr>
            <p:cNvSpPr/>
            <p:nvPr/>
          </p:nvSpPr>
          <p:spPr bwMode="auto">
            <a:xfrm>
              <a:off x="5521325" y="3422650"/>
              <a:ext cx="195263" cy="420687"/>
            </a:xfrm>
            <a:custGeom>
              <a:avLst/>
              <a:gdLst>
                <a:gd name="T0" fmla="*/ 48 w 52"/>
                <a:gd name="T1" fmla="*/ 112 h 112"/>
                <a:gd name="T2" fmla="*/ 0 w 52"/>
                <a:gd name="T3" fmla="*/ 112 h 112"/>
                <a:gd name="T4" fmla="*/ 0 w 52"/>
                <a:gd name="T5" fmla="*/ 104 h 112"/>
                <a:gd name="T6" fmla="*/ 44 w 52"/>
                <a:gd name="T7" fmla="*/ 104 h 112"/>
                <a:gd name="T8" fmla="*/ 44 w 52"/>
                <a:gd name="T9" fmla="*/ 8 h 112"/>
                <a:gd name="T10" fmla="*/ 24 w 52"/>
                <a:gd name="T11" fmla="*/ 8 h 112"/>
                <a:gd name="T12" fmla="*/ 24 w 52"/>
                <a:gd name="T13" fmla="*/ 0 h 112"/>
                <a:gd name="T14" fmla="*/ 48 w 52"/>
                <a:gd name="T15" fmla="*/ 0 h 112"/>
                <a:gd name="T16" fmla="*/ 52 w 52"/>
                <a:gd name="T17" fmla="*/ 4 h 112"/>
                <a:gd name="T18" fmla="*/ 52 w 52"/>
                <a:gd name="T19" fmla="*/ 108 h 112"/>
                <a:gd name="T20" fmla="*/ 48 w 52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2">
                  <a:moveTo>
                    <a:pt x="48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10"/>
                    <a:pt x="50" y="112"/>
                    <a:pt x="4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5" name="Freeform 475">
              <a:extLst>
                <a:ext uri="{FF2B5EF4-FFF2-40B4-BE49-F238E27FC236}">
                  <a16:creationId xmlns:a16="http://schemas.microsoft.com/office/drawing/2014/main" id="{579DDB3A-4854-9863-14CD-DCE435517699}"/>
                </a:ext>
              </a:extLst>
            </p:cNvPr>
            <p:cNvSpPr/>
            <p:nvPr/>
          </p:nvSpPr>
          <p:spPr bwMode="auto">
            <a:xfrm>
              <a:off x="4995863" y="3422650"/>
              <a:ext cx="195263" cy="420687"/>
            </a:xfrm>
            <a:custGeom>
              <a:avLst/>
              <a:gdLst>
                <a:gd name="T0" fmla="*/ 52 w 52"/>
                <a:gd name="T1" fmla="*/ 112 h 112"/>
                <a:gd name="T2" fmla="*/ 4 w 52"/>
                <a:gd name="T3" fmla="*/ 112 h 112"/>
                <a:gd name="T4" fmla="*/ 0 w 52"/>
                <a:gd name="T5" fmla="*/ 108 h 112"/>
                <a:gd name="T6" fmla="*/ 0 w 52"/>
                <a:gd name="T7" fmla="*/ 4 h 112"/>
                <a:gd name="T8" fmla="*/ 4 w 52"/>
                <a:gd name="T9" fmla="*/ 0 h 112"/>
                <a:gd name="T10" fmla="*/ 28 w 52"/>
                <a:gd name="T11" fmla="*/ 0 h 112"/>
                <a:gd name="T12" fmla="*/ 28 w 52"/>
                <a:gd name="T13" fmla="*/ 8 h 112"/>
                <a:gd name="T14" fmla="*/ 8 w 52"/>
                <a:gd name="T15" fmla="*/ 8 h 112"/>
                <a:gd name="T16" fmla="*/ 8 w 52"/>
                <a:gd name="T17" fmla="*/ 104 h 112"/>
                <a:gd name="T18" fmla="*/ 52 w 52"/>
                <a:gd name="T19" fmla="*/ 104 h 112"/>
                <a:gd name="T20" fmla="*/ 52 w 52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2">
                  <a:moveTo>
                    <a:pt x="52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2" y="112"/>
                    <a:pt x="0" y="110"/>
                    <a:pt x="0" y="1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52" y="104"/>
                    <a:pt x="52" y="104"/>
                    <a:pt x="52" y="104"/>
                  </a:cubicBezTo>
                  <a:lnTo>
                    <a:pt x="5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6" name="Freeform 476">
              <a:extLst>
                <a:ext uri="{FF2B5EF4-FFF2-40B4-BE49-F238E27FC236}">
                  <a16:creationId xmlns:a16="http://schemas.microsoft.com/office/drawing/2014/main" id="{45B0EDE0-7D76-E379-790F-2A439E4DE645}"/>
                </a:ext>
              </a:extLst>
            </p:cNvPr>
            <p:cNvSpPr/>
            <p:nvPr/>
          </p:nvSpPr>
          <p:spPr bwMode="auto">
            <a:xfrm>
              <a:off x="5130800" y="3182938"/>
              <a:ext cx="450850" cy="601662"/>
            </a:xfrm>
            <a:custGeom>
              <a:avLst/>
              <a:gdLst>
                <a:gd name="T0" fmla="*/ 60 w 120"/>
                <a:gd name="T1" fmla="*/ 160 h 160"/>
                <a:gd name="T2" fmla="*/ 58 w 120"/>
                <a:gd name="T3" fmla="*/ 159 h 160"/>
                <a:gd name="T4" fmla="*/ 2 w 120"/>
                <a:gd name="T5" fmla="*/ 119 h 160"/>
                <a:gd name="T6" fmla="*/ 0 w 120"/>
                <a:gd name="T7" fmla="*/ 116 h 160"/>
                <a:gd name="T8" fmla="*/ 0 w 120"/>
                <a:gd name="T9" fmla="*/ 4 h 160"/>
                <a:gd name="T10" fmla="*/ 2 w 120"/>
                <a:gd name="T11" fmla="*/ 1 h 160"/>
                <a:gd name="T12" fmla="*/ 5 w 120"/>
                <a:gd name="T13" fmla="*/ 0 h 160"/>
                <a:gd name="T14" fmla="*/ 35 w 120"/>
                <a:gd name="T15" fmla="*/ 11 h 160"/>
                <a:gd name="T16" fmla="*/ 45 w 120"/>
                <a:gd name="T17" fmla="*/ 1 h 160"/>
                <a:gd name="T18" fmla="*/ 48 w 120"/>
                <a:gd name="T19" fmla="*/ 0 h 160"/>
                <a:gd name="T20" fmla="*/ 72 w 120"/>
                <a:gd name="T21" fmla="*/ 0 h 160"/>
                <a:gd name="T22" fmla="*/ 75 w 120"/>
                <a:gd name="T23" fmla="*/ 1 h 160"/>
                <a:gd name="T24" fmla="*/ 85 w 120"/>
                <a:gd name="T25" fmla="*/ 11 h 160"/>
                <a:gd name="T26" fmla="*/ 115 w 120"/>
                <a:gd name="T27" fmla="*/ 0 h 160"/>
                <a:gd name="T28" fmla="*/ 118 w 120"/>
                <a:gd name="T29" fmla="*/ 1 h 160"/>
                <a:gd name="T30" fmla="*/ 120 w 120"/>
                <a:gd name="T31" fmla="*/ 4 h 160"/>
                <a:gd name="T32" fmla="*/ 120 w 120"/>
                <a:gd name="T33" fmla="*/ 116 h 160"/>
                <a:gd name="T34" fmla="*/ 118 w 120"/>
                <a:gd name="T35" fmla="*/ 119 h 160"/>
                <a:gd name="T36" fmla="*/ 62 w 120"/>
                <a:gd name="T37" fmla="*/ 159 h 160"/>
                <a:gd name="T38" fmla="*/ 60 w 120"/>
                <a:gd name="T39" fmla="*/ 160 h 160"/>
                <a:gd name="T40" fmla="*/ 8 w 120"/>
                <a:gd name="T41" fmla="*/ 114 h 160"/>
                <a:gd name="T42" fmla="*/ 60 w 120"/>
                <a:gd name="T43" fmla="*/ 151 h 160"/>
                <a:gd name="T44" fmla="*/ 112 w 120"/>
                <a:gd name="T45" fmla="*/ 114 h 160"/>
                <a:gd name="T46" fmla="*/ 112 w 120"/>
                <a:gd name="T47" fmla="*/ 10 h 160"/>
                <a:gd name="T48" fmla="*/ 85 w 120"/>
                <a:gd name="T49" fmla="*/ 20 h 160"/>
                <a:gd name="T50" fmla="*/ 81 w 120"/>
                <a:gd name="T51" fmla="*/ 19 h 160"/>
                <a:gd name="T52" fmla="*/ 70 w 120"/>
                <a:gd name="T53" fmla="*/ 8 h 160"/>
                <a:gd name="T54" fmla="*/ 50 w 120"/>
                <a:gd name="T55" fmla="*/ 8 h 160"/>
                <a:gd name="T56" fmla="*/ 39 w 120"/>
                <a:gd name="T57" fmla="*/ 19 h 160"/>
                <a:gd name="T58" fmla="*/ 35 w 120"/>
                <a:gd name="T59" fmla="*/ 20 h 160"/>
                <a:gd name="T60" fmla="*/ 8 w 120"/>
                <a:gd name="T61" fmla="*/ 10 h 160"/>
                <a:gd name="T62" fmla="*/ 8 w 120"/>
                <a:gd name="T63" fmla="*/ 11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60">
                  <a:moveTo>
                    <a:pt x="60" y="160"/>
                  </a:moveTo>
                  <a:cubicBezTo>
                    <a:pt x="59" y="160"/>
                    <a:pt x="58" y="160"/>
                    <a:pt x="58" y="15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17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3" y="0"/>
                    <a:pt x="74" y="0"/>
                    <a:pt x="75" y="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0"/>
                    <a:pt x="118" y="1"/>
                  </a:cubicBezTo>
                  <a:cubicBezTo>
                    <a:pt x="119" y="1"/>
                    <a:pt x="120" y="3"/>
                    <a:pt x="120" y="4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19" y="119"/>
                    <a:pt x="118" y="11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2" y="160"/>
                    <a:pt x="61" y="160"/>
                    <a:pt x="60" y="160"/>
                  </a:cubicBezTo>
                  <a:close/>
                  <a:moveTo>
                    <a:pt x="8" y="114"/>
                  </a:moveTo>
                  <a:cubicBezTo>
                    <a:pt x="60" y="151"/>
                    <a:pt x="60" y="151"/>
                    <a:pt x="60" y="151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20"/>
                    <a:pt x="82" y="20"/>
                    <a:pt x="81" y="1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20"/>
                    <a:pt x="36" y="20"/>
                    <a:pt x="35" y="20"/>
                  </a:cubicBezTo>
                  <a:cubicBezTo>
                    <a:pt x="8" y="10"/>
                    <a:pt x="8" y="10"/>
                    <a:pt x="8" y="10"/>
                  </a:cubicBezTo>
                  <a:lnTo>
                    <a:pt x="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7" name="Rectangle 477">
              <a:extLst>
                <a:ext uri="{FF2B5EF4-FFF2-40B4-BE49-F238E27FC236}">
                  <a16:creationId xmlns:a16="http://schemas.microsoft.com/office/drawing/2014/main" id="{65773E64-EA92-B724-4B36-BE1A858C4579}"/>
                </a:ext>
              </a:extLst>
            </p:cNvPr>
            <p:cNvSpPr/>
            <p:nvPr/>
          </p:nvSpPr>
          <p:spPr bwMode="auto">
            <a:xfrm>
              <a:off x="5251450" y="3243263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Rectangle 478">
              <a:extLst>
                <a:ext uri="{FF2B5EF4-FFF2-40B4-BE49-F238E27FC236}">
                  <a16:creationId xmlns:a16="http://schemas.microsoft.com/office/drawing/2014/main" id="{25D88898-B397-70B0-5EF4-16367607DC33}"/>
                </a:ext>
              </a:extLst>
            </p:cNvPr>
            <p:cNvSpPr/>
            <p:nvPr/>
          </p:nvSpPr>
          <p:spPr bwMode="auto">
            <a:xfrm>
              <a:off x="5432425" y="3243263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9" name="Freeform 479">
              <a:extLst>
                <a:ext uri="{FF2B5EF4-FFF2-40B4-BE49-F238E27FC236}">
                  <a16:creationId xmlns:a16="http://schemas.microsoft.com/office/drawing/2014/main" id="{A2B2CC96-3A26-CACB-97F8-6F51EB8D2504}"/>
                </a:ext>
              </a:extLst>
            </p:cNvPr>
            <p:cNvSpPr/>
            <p:nvPr/>
          </p:nvSpPr>
          <p:spPr bwMode="auto">
            <a:xfrm>
              <a:off x="5284788" y="3427413"/>
              <a:ext cx="142875" cy="101600"/>
            </a:xfrm>
            <a:custGeom>
              <a:avLst/>
              <a:gdLst>
                <a:gd name="T0" fmla="*/ 15 w 38"/>
                <a:gd name="T1" fmla="*/ 27 h 27"/>
                <a:gd name="T2" fmla="*/ 12 w 38"/>
                <a:gd name="T3" fmla="*/ 26 h 27"/>
                <a:gd name="T4" fmla="*/ 0 w 38"/>
                <a:gd name="T5" fmla="*/ 14 h 27"/>
                <a:gd name="T6" fmla="*/ 6 w 38"/>
                <a:gd name="T7" fmla="*/ 8 h 27"/>
                <a:gd name="T8" fmla="*/ 15 w 38"/>
                <a:gd name="T9" fmla="*/ 17 h 27"/>
                <a:gd name="T10" fmla="*/ 32 w 38"/>
                <a:gd name="T11" fmla="*/ 0 h 27"/>
                <a:gd name="T12" fmla="*/ 38 w 38"/>
                <a:gd name="T13" fmla="*/ 6 h 27"/>
                <a:gd name="T14" fmla="*/ 18 w 38"/>
                <a:gd name="T15" fmla="*/ 26 h 27"/>
                <a:gd name="T16" fmla="*/ 15 w 38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7">
                  <a:moveTo>
                    <a:pt x="15" y="27"/>
                  </a:moveTo>
                  <a:cubicBezTo>
                    <a:pt x="14" y="27"/>
                    <a:pt x="13" y="27"/>
                    <a:pt x="12" y="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Freeform 480">
              <a:extLst>
                <a:ext uri="{FF2B5EF4-FFF2-40B4-BE49-F238E27FC236}">
                  <a16:creationId xmlns:a16="http://schemas.microsoft.com/office/drawing/2014/main" id="{A1B4B973-9FE5-0A00-0A9C-0DA59C4E8526}"/>
                </a:ext>
              </a:extLst>
            </p:cNvPr>
            <p:cNvSpPr/>
            <p:nvPr/>
          </p:nvSpPr>
          <p:spPr bwMode="auto">
            <a:xfrm>
              <a:off x="5221288" y="3333750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DA8F49F-DF1B-797F-4428-1ABE5983EB3C}"/>
              </a:ext>
            </a:extLst>
          </p:cNvPr>
          <p:cNvCxnSpPr/>
          <p:nvPr/>
        </p:nvCxnSpPr>
        <p:spPr>
          <a:xfrm>
            <a:off x="1163454" y="5665586"/>
            <a:ext cx="9579327" cy="0"/>
          </a:xfrm>
          <a:prstGeom prst="line">
            <a:avLst/>
          </a:prstGeom>
          <a:ln w="63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35">
            <a:extLst>
              <a:ext uri="{FF2B5EF4-FFF2-40B4-BE49-F238E27FC236}">
                <a16:creationId xmlns:a16="http://schemas.microsoft.com/office/drawing/2014/main" id="{6B6161F4-F350-050A-07C5-E84C3EBC86C4}"/>
              </a:ext>
            </a:extLst>
          </p:cNvPr>
          <p:cNvSpPr/>
          <p:nvPr/>
        </p:nvSpPr>
        <p:spPr>
          <a:xfrm>
            <a:off x="4763102" y="4199410"/>
            <a:ext cx="6134099" cy="13511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180000" indent="-180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1600" b="1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400" kern="8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타벅스와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경쟁분석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매장의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별점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리뷰수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평균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지하철 역을 동으로 나눠서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지하철역의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유동인구수를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고려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466725" indent="-28575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부동산 평균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실거래가를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내보았음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  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실거래가 평균이 높은 동은 경제적으로 여유롭고 소비가 많을 것이라고 판단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87986-DA3E-B1F3-A482-6C6DAF6413CE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38D0BC-869C-8FF6-AA4C-552993DC2B7C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9D670E8-8EF6-F553-A498-F7FA96CA902A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F1D360-4785-9C44-C65D-8C3180D2C9B3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ED3FDD-F3CF-1474-22F5-F1AEAE15A59E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3C32CEF-4DCE-BD2E-E40E-19947F4D2153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F68C5-09DA-3175-7FD2-876393BB7AF3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86700-A771-8BFE-195D-60922C355865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9D097AD-9353-21A0-BC46-F755E0A83C9D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0935FF-5585-1EAF-FA83-A9FCCC04436E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5EB05CF-BF04-A11A-1C24-6ECE5810C24B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DAB2713-A3C9-B3B4-86BB-2EFC3B59125B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09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강남구 내 지하철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역별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총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승하차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인원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한달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  <a:endParaRPr lang="en-US" altLang="ko-KR" spc="-1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6141C-8001-EE31-8D7D-BED73AF4AF53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A5FB7-64F6-A122-F6C6-2B47DB5982F8}"/>
              </a:ext>
            </a:extLst>
          </p:cNvPr>
          <p:cNvSpPr txBox="1"/>
          <p:nvPr/>
        </p:nvSpPr>
        <p:spPr>
          <a:xfrm>
            <a:off x="6724748" y="1817600"/>
            <a:ext cx="638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</a:t>
            </a:r>
            <a:r>
              <a:rPr lang="ko-KR" altLang="en-US" sz="1050" spc="-100" dirty="0">
                <a:solidFill>
                  <a:schemeClr val="bg1">
                    <a:lumMod val="50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단위</a:t>
            </a:r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: </a:t>
            </a:r>
            <a:r>
              <a:rPr lang="ko-KR" altLang="en-US" sz="1050" spc="-100" dirty="0">
                <a:solidFill>
                  <a:schemeClr val="bg1">
                    <a:lumMod val="50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명</a:t>
            </a:r>
            <a:r>
              <a:rPr lang="en-US" altLang="ko-KR" sz="1050" spc="-100" dirty="0">
                <a:solidFill>
                  <a:schemeClr val="bg1">
                    <a:lumMod val="50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  <a:endParaRPr lang="ko-KR" altLang="en-US" sz="105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9E52F2-CEC2-6A30-51B4-F5E47A34CE55}"/>
              </a:ext>
            </a:extLst>
          </p:cNvPr>
          <p:cNvSpPr txBox="1"/>
          <p:nvPr/>
        </p:nvSpPr>
        <p:spPr>
          <a:xfrm>
            <a:off x="7658482" y="2258900"/>
            <a:ext cx="398926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400" dirty="0"/>
          </a:p>
          <a:p>
            <a:pPr>
              <a:defRPr/>
            </a:pPr>
            <a:endParaRPr lang="ko-KR" altLang="en-US" sz="1400" dirty="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2023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년 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1.1~1.31 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한 달 동안 강남구의 지하철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역별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총 승객 수를 확인한 결과 강남역에서 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475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만 명으로 가장 많은 승객 수가 이동하고 있음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데이터는 각 역의 유동 인구를 보여주며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상업적 잠재력을 판단하는 데에 있어서 중요한 참고자료가 됨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52DA29-BBD6-01FC-422D-A9E18E073F28}"/>
              </a:ext>
            </a:extLst>
          </p:cNvPr>
          <p:cNvSpPr/>
          <p:nvPr/>
        </p:nvSpPr>
        <p:spPr>
          <a:xfrm>
            <a:off x="8042541" y="2258900"/>
            <a:ext cx="2098991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강남구 내 </a:t>
            </a:r>
            <a:r>
              <a:rPr lang="ko-KR" altLang="en-US" sz="1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역별</a:t>
            </a: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유동인구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79BA3C-65E7-AD9D-06B1-E29DE3743B50}"/>
              </a:ext>
            </a:extLst>
          </p:cNvPr>
          <p:cNvSpPr/>
          <p:nvPr/>
        </p:nvSpPr>
        <p:spPr>
          <a:xfrm>
            <a:off x="7538482" y="2041044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sp>
        <p:nvSpPr>
          <p:cNvPr id="29" name="양쪽 모서리가 둥근 사각형 40">
            <a:extLst>
              <a:ext uri="{FF2B5EF4-FFF2-40B4-BE49-F238E27FC236}">
                <a16:creationId xmlns:a16="http://schemas.microsoft.com/office/drawing/2014/main" id="{55F55936-161A-F3B0-FD67-DD0F834A5EF1}"/>
              </a:ext>
            </a:extLst>
          </p:cNvPr>
          <p:cNvSpPr/>
          <p:nvPr/>
        </p:nvSpPr>
        <p:spPr>
          <a:xfrm>
            <a:off x="464094" y="5808246"/>
            <a:ext cx="6802755" cy="9078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0" bIns="0" anchor="ctr" anchorCtr="0"/>
          <a:lstStyle/>
          <a:p>
            <a:pPr marL="887972" fontAlgn="base">
              <a:spcAft>
                <a:spcPct val="0"/>
              </a:spcAft>
              <a:buClr>
                <a:schemeClr val="bg1"/>
              </a:buClr>
              <a:defRPr/>
            </a:pPr>
            <a:endParaRPr lang="ko-KR" altLang="en-US" sz="1050" b="1" spc="-200" dirty="0">
              <a:ln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4342D-B68E-2B7F-292C-2C19059FB213}"/>
              </a:ext>
            </a:extLst>
          </p:cNvPr>
          <p:cNvSpPr/>
          <p:nvPr/>
        </p:nvSpPr>
        <p:spPr bwMode="auto">
          <a:xfrm>
            <a:off x="576861" y="5923796"/>
            <a:ext cx="3457370" cy="61863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데이터 출처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연도별 재무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– 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전자공시시스템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(DART)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연도별 </a:t>
            </a:r>
            <a:r>
              <a:rPr lang="ko-KR" altLang="en-US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매장수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Global </a:t>
            </a:r>
            <a:r>
              <a:rPr lang="en-US" altLang="ko-KR" sz="1000" kern="8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Starbugs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SEC</a:t>
            </a:r>
            <a:r>
              <a:rPr lang="ko-KR" altLang="en-US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10-K Report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31148-D1B5-A182-490D-04A3ADDAD42E}"/>
              </a:ext>
            </a:extLst>
          </p:cNvPr>
          <p:cNvSpPr/>
          <p:nvPr/>
        </p:nvSpPr>
        <p:spPr bwMode="auto">
          <a:xfrm>
            <a:off x="3704446" y="5915333"/>
            <a:ext cx="1555601" cy="63555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활용된 기술 및 구현방법 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Matplotlib, </a:t>
            </a: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pandas</a:t>
            </a:r>
            <a:endParaRPr lang="ko-KR" altLang="en-US" sz="1000" kern="8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FEAA6B-D48F-ACD6-C16F-9D8003267C20}"/>
              </a:ext>
            </a:extLst>
          </p:cNvPr>
          <p:cNvSpPr/>
          <p:nvPr/>
        </p:nvSpPr>
        <p:spPr bwMode="auto">
          <a:xfrm>
            <a:off x="5440742" y="5920093"/>
            <a:ext cx="1439160" cy="41934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</a:pPr>
            <a:r>
              <a:rPr lang="ko-KR" altLang="en-US" sz="1100" b="1" u="sng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활용코드 </a:t>
            </a:r>
            <a:endParaRPr lang="en-US" altLang="ko-KR" sz="1100" b="1" u="sng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 fontAlgn="ctr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000" kern="8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Matplotlib, pandas</a:t>
            </a:r>
            <a:endParaRPr lang="ko-KR" altLang="en-US" sz="1000" kern="8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824511-1B54-A174-FE11-150E0014217C}"/>
              </a:ext>
            </a:extLst>
          </p:cNvPr>
          <p:cNvCxnSpPr>
            <a:cxnSpLocks/>
          </p:cNvCxnSpPr>
          <p:nvPr/>
        </p:nvCxnSpPr>
        <p:spPr>
          <a:xfrm>
            <a:off x="3579155" y="5915333"/>
            <a:ext cx="0" cy="748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32F5E60-E2B4-217B-1186-B5AAE19A2E61}"/>
              </a:ext>
            </a:extLst>
          </p:cNvPr>
          <p:cNvCxnSpPr>
            <a:cxnSpLocks/>
          </p:cNvCxnSpPr>
          <p:nvPr/>
        </p:nvCxnSpPr>
        <p:spPr>
          <a:xfrm>
            <a:off x="5231472" y="5915333"/>
            <a:ext cx="0" cy="748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1407EBE-89A4-9CDE-004B-1C8AC9F7B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094" y="2084125"/>
            <a:ext cx="6802755" cy="36556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516AC-A68A-EC02-B8FB-DAD3ADEA9EFD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C7EF388-2909-B1DA-3F6F-94123CE31E43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F3EFC7A-DF2D-CA5E-FD24-4C96F80AC911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47E9EC-6584-D3C2-8FEA-BEC6C1AD2316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F65AC-0950-50AA-2F70-2901D6E91594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06C468-8B03-0874-282C-B33D12C50A2E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89DDF4-1826-4961-E44A-F922C958CF6D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663499-8ED9-BF18-6772-C6A888C7DF75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BA76514-6DAF-3B77-95B7-8D3843290557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8A481A-D110-CAA4-7F95-BF5A7E09A22A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A68E09-0F38-84E1-D7EA-319771BA316F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7EFD37-4AA7-2B2E-6906-D9AE689EE91C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74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강남구 내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평균 부동산 거래 금액</a:t>
            </a:r>
            <a:endParaRPr lang="ko-KR" altLang="en-US" spc="-1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 descr="텍스트, 스크린샷, 도표, 그래프이(가) 표시된 사진  자동 생성된 설명">
            <a:extLst>
              <a:ext uri="{FF2B5EF4-FFF2-40B4-BE49-F238E27FC236}">
                <a16:creationId xmlns:a16="http://schemas.microsoft.com/office/drawing/2014/main" id="{601A91A3-95DB-9E18-1FA3-C242B8765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7388" y="1912024"/>
            <a:ext cx="6802755" cy="3258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36C171-DB42-BB32-27DA-1D50403E93E8}"/>
              </a:ext>
            </a:extLst>
          </p:cNvPr>
          <p:cNvSpPr/>
          <p:nvPr/>
        </p:nvSpPr>
        <p:spPr>
          <a:xfrm>
            <a:off x="8042541" y="2258900"/>
            <a:ext cx="2098991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  <a:defRPr/>
            </a:pPr>
            <a:r>
              <a:rPr lang="ko-KR" altLang="en-US" sz="1600" spc="-7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강남구 </a:t>
            </a:r>
            <a:r>
              <a:rPr lang="ko-KR" altLang="en-US" sz="1600" spc="-7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동별</a:t>
            </a:r>
            <a:r>
              <a:rPr lang="ko-KR" altLang="en-US" sz="1600" spc="-7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평균 거래가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B4DC4D-FBC3-4C0C-3313-753BAD7EAAA0}"/>
              </a:ext>
            </a:extLst>
          </p:cNvPr>
          <p:cNvSpPr/>
          <p:nvPr/>
        </p:nvSpPr>
        <p:spPr>
          <a:xfrm>
            <a:off x="7538482" y="2041044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0EB7E-49F1-8A9F-DF09-C3680C626BAD}"/>
              </a:ext>
            </a:extLst>
          </p:cNvPr>
          <p:cNvSpPr txBox="1"/>
          <p:nvPr/>
        </p:nvSpPr>
        <p:spPr>
          <a:xfrm>
            <a:off x="7658482" y="2709153"/>
            <a:ext cx="43049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 그래프는 강남구 내 각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평균 부동산 거래 금액을 나타냄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압구정동이 평균 거래 금액 444,074만원으로 가장 높음</a:t>
            </a:r>
          </a:p>
          <a:p>
            <a:pPr marL="0" indent="0">
              <a:buFont typeface="Arial"/>
              <a:buNone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부동산 실거래가 데이터는 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해당 지역의 경제력과 상업적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잠재력을 반영함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거래금액이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높은지역은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상업적 잠재력이 높아서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신규 매장 입지로 유리할 수 있음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84182C-9F91-FCA2-38AD-5FD0938703F1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양쪽 모서리가 둥근 사각형 40">
            <a:extLst>
              <a:ext uri="{FF2B5EF4-FFF2-40B4-BE49-F238E27FC236}">
                <a16:creationId xmlns:a16="http://schemas.microsoft.com/office/drawing/2014/main" id="{A73A0D2F-726C-BABC-3EE4-40837B1561DB}"/>
              </a:ext>
            </a:extLst>
          </p:cNvPr>
          <p:cNvSpPr/>
          <p:nvPr/>
        </p:nvSpPr>
        <p:spPr>
          <a:xfrm>
            <a:off x="587388" y="5279722"/>
            <a:ext cx="6802755" cy="9078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algn="ctr">
            <a:noFill/>
            <a:miter/>
          </a:ln>
          <a:effectLst/>
        </p:spPr>
        <p:txBody>
          <a:bodyPr wrap="none" tIns="0" bIns="0" anchor="ctr" anchorCtr="0"/>
          <a:lstStyle/>
          <a:p>
            <a:pPr marL="887972">
              <a:spcAft>
                <a:spcPct val="0"/>
              </a:spcAft>
              <a:buClr>
                <a:schemeClr val="bg1"/>
              </a:buClr>
              <a:defRPr/>
            </a:pPr>
            <a:endParaRPr lang="ko-KR" altLang="en-US" sz="1050" b="1" spc="-200" dirty="0">
              <a:ln w="9525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E7E829-572C-6573-F68A-155307CEE89D}"/>
              </a:ext>
            </a:extLst>
          </p:cNvPr>
          <p:cNvSpPr/>
          <p:nvPr/>
        </p:nvSpPr>
        <p:spPr>
          <a:xfrm>
            <a:off x="700155" y="5495925"/>
            <a:ext cx="3457370" cy="4095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  <a:defRPr/>
            </a:pPr>
            <a:r>
              <a:rPr lang="ko-KR" altLang="en-US" sz="1100" b="1" u="sng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활용 데이터 출처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ko-KR" altLang="en-US" sz="1000" kern="800" spc="-3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공공데이터포털</a:t>
            </a: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(https://www.data.go.kr/)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A5BD8D-1530-B9D4-9725-362B8DE7FE2A}"/>
              </a:ext>
            </a:extLst>
          </p:cNvPr>
          <p:cNvSpPr/>
          <p:nvPr/>
        </p:nvSpPr>
        <p:spPr>
          <a:xfrm>
            <a:off x="3827740" y="5386809"/>
            <a:ext cx="1555601" cy="63555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  <a:defRPr/>
            </a:pPr>
            <a:r>
              <a:rPr lang="ko-KR" altLang="en-US" sz="1100" b="1" u="sng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활용된 기술 및 구현방법 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Matplotlib,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pandas</a:t>
            </a:r>
            <a:endParaRPr lang="ko-KR" altLang="en-US" sz="1000" kern="800" spc="-3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C4313D-AFFA-D178-FBD8-FE2A155C55A9}"/>
              </a:ext>
            </a:extLst>
          </p:cNvPr>
          <p:cNvSpPr/>
          <p:nvPr/>
        </p:nvSpPr>
        <p:spPr>
          <a:xfrm>
            <a:off x="5564036" y="5391569"/>
            <a:ext cx="1439160" cy="41934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  <a:defRPr/>
            </a:pPr>
            <a:r>
              <a:rPr lang="ko-KR" altLang="en-US" sz="1100" b="1" u="sng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활용코드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Matplotlib, pandas</a:t>
            </a:r>
            <a:endParaRPr lang="ko-KR" altLang="en-US" sz="1000" kern="800" spc="-3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F2A04C-39D7-BE07-61D7-EB8A7BDFC64B}"/>
              </a:ext>
            </a:extLst>
          </p:cNvPr>
          <p:cNvCxnSpPr/>
          <p:nvPr/>
        </p:nvCxnSpPr>
        <p:spPr>
          <a:xfrm>
            <a:off x="3702449" y="5386809"/>
            <a:ext cx="0" cy="748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3C54D2F-ED7D-318D-9549-D80EC7192329}"/>
              </a:ext>
            </a:extLst>
          </p:cNvPr>
          <p:cNvCxnSpPr/>
          <p:nvPr/>
        </p:nvCxnSpPr>
        <p:spPr>
          <a:xfrm>
            <a:off x="5354766" y="5386809"/>
            <a:ext cx="0" cy="748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0512D0-3EDB-532F-CE6B-9114E409963A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991A04-73F2-1609-6EF6-09028E1CF579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0D3B51-D572-61C4-FB17-7FEF60C97E67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2F9FF6-617A-9B3A-F0E0-82E627B64421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0DEF5-47F9-A314-E2BB-4EBBF2037596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36B99F-CEB9-8760-7165-E4E7E63EE8B8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9E1EAA-8790-197D-C3A3-06B675C0A773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8242FB4-53AF-B193-36E2-8ECCFFA2505C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6FFD2C-06A6-6596-851E-526FE23B799B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9DF637-0F44-26BC-3967-A0DB1BA68F67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0C15887-A950-AC45-B3C6-8A36F8932156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D2FFB0-B608-E8D9-A5F6-006C32BBC109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8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이디야커피와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스타벅스 의 매장 평균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별점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방문자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리뷰수</a:t>
            </a:r>
            <a:endParaRPr lang="ko-KR" altLang="en-US" spc="-100" dirty="0"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1ADFE-A530-956B-3FD0-AB6B8CEE3EDF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ED976A-CBA6-980A-5424-03C8892D3EC4}"/>
              </a:ext>
            </a:extLst>
          </p:cNvPr>
          <p:cNvSpPr txBox="1"/>
          <p:nvPr/>
        </p:nvSpPr>
        <p:spPr>
          <a:xfrm>
            <a:off x="705660" y="5316753"/>
            <a:ext cx="5500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스타벅스는 대부분의 동에서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이디야커피보다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높은 평균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별점을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기록하고 있음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그리고 방문자 리뷰 수도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커피보다 더 많은 방문자 리뷰 수를 기록하고 있음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따라서 스타벅스는 전반적으로 높은 고객 만족도와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많은방문자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리뷰를 통해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브랜드 인지도가 높고 고객 충성도가 강하다는 것을 알 수 있었음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7F4D0-4827-759D-B7B6-73C5B09A7664}"/>
              </a:ext>
            </a:extLst>
          </p:cNvPr>
          <p:cNvSpPr/>
          <p:nvPr/>
        </p:nvSpPr>
        <p:spPr>
          <a:xfrm>
            <a:off x="1209719" y="4964215"/>
            <a:ext cx="2098991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  <a:defRPr/>
            </a:pPr>
            <a:r>
              <a:rPr lang="ko-KR" altLang="en-US" sz="1600" spc="-7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매장 평가 비교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C52AE-0D00-BD82-6D3B-1AA96280B78A}"/>
              </a:ext>
            </a:extLst>
          </p:cNvPr>
          <p:cNvSpPr/>
          <p:nvPr/>
        </p:nvSpPr>
        <p:spPr>
          <a:xfrm>
            <a:off x="734235" y="4755884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pic>
        <p:nvPicPr>
          <p:cNvPr id="4" name="그림 3" descr="스크린샷, 텍스트, 그래프, 라인이(가) 표시된 사진  자동 생성된 설명">
            <a:extLst>
              <a:ext uri="{FF2B5EF4-FFF2-40B4-BE49-F238E27FC236}">
                <a16:creationId xmlns:a16="http://schemas.microsoft.com/office/drawing/2014/main" id="{077202DD-82EE-7A4A-4643-B93C9D8B0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366" y="1844824"/>
            <a:ext cx="5421312" cy="2865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도표, 그래프, 라인, 경사이(가) 표시된 사진  자동 생성된 설명">
            <a:extLst>
              <a:ext uri="{FF2B5EF4-FFF2-40B4-BE49-F238E27FC236}">
                <a16:creationId xmlns:a16="http://schemas.microsoft.com/office/drawing/2014/main" id="{D18C4A08-C88D-1AA2-30AC-F7B301989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4324" y="1844824"/>
            <a:ext cx="5500890" cy="2865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양쪽 모서리가 둥근 사각형 40">
            <a:extLst>
              <a:ext uri="{FF2B5EF4-FFF2-40B4-BE49-F238E27FC236}">
                <a16:creationId xmlns:a16="http://schemas.microsoft.com/office/drawing/2014/main" id="{70481A37-61A9-A283-2D97-0A1D4BED3F7A}"/>
              </a:ext>
            </a:extLst>
          </p:cNvPr>
          <p:cNvSpPr/>
          <p:nvPr/>
        </p:nvSpPr>
        <p:spPr>
          <a:xfrm>
            <a:off x="6154324" y="4847435"/>
            <a:ext cx="5500890" cy="9078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algn="ctr">
            <a:noFill/>
            <a:miter/>
          </a:ln>
          <a:effectLst/>
        </p:spPr>
        <p:txBody>
          <a:bodyPr wrap="none" tIns="0" bIns="0" anchor="ctr" anchorCtr="0"/>
          <a:lstStyle/>
          <a:p>
            <a:pPr marL="887972">
              <a:spcAft>
                <a:spcPct val="0"/>
              </a:spcAft>
              <a:buClr>
                <a:schemeClr val="bg1"/>
              </a:buClr>
              <a:defRPr/>
            </a:pPr>
            <a:endParaRPr lang="ko-KR" altLang="en-US" sz="1050" b="1" spc="-200" dirty="0">
              <a:ln w="9525">
                <a:solidFill>
                  <a:schemeClr val="accent1">
                    <a:lumMod val="40000"/>
                    <a:lumOff val="6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5E1C0F1D-5430-B1D5-61D0-D991B3BB0968}"/>
              </a:ext>
            </a:extLst>
          </p:cNvPr>
          <p:cNvSpPr/>
          <p:nvPr/>
        </p:nvSpPr>
        <p:spPr>
          <a:xfrm>
            <a:off x="6312024" y="4988864"/>
            <a:ext cx="2530227" cy="61863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spAutoFit/>
          </a:bodyPr>
          <a:lstStyle/>
          <a:p>
            <a:pPr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  <a:defRPr/>
            </a:pPr>
            <a:r>
              <a:rPr lang="ko-KR" altLang="en-US" sz="1100" b="1" u="sng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활용된 기술 및 구현방법 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Matplotlib,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pandas</a:t>
            </a:r>
            <a:endParaRPr lang="ko-KR" altLang="en-US" sz="1000" kern="800" spc="-3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3" name="직사각형 9">
            <a:extLst>
              <a:ext uri="{FF2B5EF4-FFF2-40B4-BE49-F238E27FC236}">
                <a16:creationId xmlns:a16="http://schemas.microsoft.com/office/drawing/2014/main" id="{F1304DF1-F796-FEA7-6129-4121D5B458A9}"/>
              </a:ext>
            </a:extLst>
          </p:cNvPr>
          <p:cNvSpPr/>
          <p:nvPr/>
        </p:nvSpPr>
        <p:spPr>
          <a:xfrm>
            <a:off x="8904312" y="5003114"/>
            <a:ext cx="2485776" cy="61863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spAutoFit/>
          </a:bodyPr>
          <a:lstStyle/>
          <a:p>
            <a:pPr latinLnBrk="1">
              <a:lnSpc>
                <a:spcPct val="120000"/>
              </a:lnSpc>
              <a:spcBef>
                <a:spcPct val="50000"/>
              </a:spcBef>
              <a:spcAft>
                <a:spcPts val="300"/>
              </a:spcAft>
              <a:defRPr/>
            </a:pPr>
            <a:r>
              <a:rPr lang="ko-KR" altLang="en-US" sz="1100" b="1" u="sng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활용코드 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Matplotlib, pandas</a:t>
            </a:r>
          </a:p>
          <a:p>
            <a:pPr marL="108000" indent="-1080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/>
            </a:pP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Selenium(</a:t>
            </a:r>
            <a:r>
              <a:rPr lang="ko-KR" altLang="en-US" sz="1000" kern="800" spc="-3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웹크롤링</a:t>
            </a:r>
            <a:r>
              <a:rPr lang="en-US" altLang="ko-KR" sz="1000" kern="8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</a:p>
        </p:txBody>
      </p:sp>
      <p:cxnSp>
        <p:nvCxnSpPr>
          <p:cNvPr id="25" name="직선 연결선 11">
            <a:extLst>
              <a:ext uri="{FF2B5EF4-FFF2-40B4-BE49-F238E27FC236}">
                <a16:creationId xmlns:a16="http://schemas.microsoft.com/office/drawing/2014/main" id="{1073E72F-EEC7-16D0-9722-BE0B598AA707}"/>
              </a:ext>
            </a:extLst>
          </p:cNvPr>
          <p:cNvCxnSpPr>
            <a:cxnSpLocks/>
          </p:cNvCxnSpPr>
          <p:nvPr/>
        </p:nvCxnSpPr>
        <p:spPr>
          <a:xfrm>
            <a:off x="8556119" y="4933152"/>
            <a:ext cx="0" cy="7263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D45149-6902-FBF3-6CB6-05747F6E89CE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7C162E0-49A0-FB51-0B15-61DFF6673DF1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C5D689B-207A-5289-2F72-C8E02426BD0B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916C7A-3F64-B2A6-3BA2-0A9073FA9073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284CA-F9FE-FE0E-AD8D-2ACC68552D38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4D88FE-6572-6864-EAB0-9A899E7B4CF6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B021FE-27BE-519F-8C3D-D2083DC2F48E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F9A5E31-5FAF-ED23-4652-B91AEF557F09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E106934-329C-86F8-A6FC-93F9644FB46F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1913D11-67BA-697A-0667-F3FEC5B886FB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B60908E-3AFC-CB6D-EB4C-278236BF49BD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E63DFD-E651-D764-91A1-A0992537A6A2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445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강남구 내 스타벅스 신규 매장의 최적 입지 선정 결과는 다음과 같습니다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  <a:endParaRPr lang="ko-KR" altLang="en-US" spc="-1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06981-6E56-FBF8-F718-0D2ED99A191D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E23352-7C09-8F3C-7768-72CCF0C1F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412" y="2127216"/>
            <a:ext cx="5681777" cy="38830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9C7032-18C5-B6E8-93A2-B1F278350038}"/>
              </a:ext>
            </a:extLst>
          </p:cNvPr>
          <p:cNvSpPr txBox="1"/>
          <p:nvPr/>
        </p:nvSpPr>
        <p:spPr>
          <a:xfrm>
            <a:off x="6882220" y="2414967"/>
            <a:ext cx="4788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결과 총점이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21.9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점으로 제일 높은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신사동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최적의 입지로 선정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0FAE50-5272-26AC-454F-8EC6F77D94EE}"/>
              </a:ext>
            </a:extLst>
          </p:cNvPr>
          <p:cNvSpPr/>
          <p:nvPr/>
        </p:nvSpPr>
        <p:spPr>
          <a:xfrm>
            <a:off x="7176120" y="2113903"/>
            <a:ext cx="1820835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 추천 결과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0571F1-5480-0461-D707-D8429776AFF7}"/>
              </a:ext>
            </a:extLst>
          </p:cNvPr>
          <p:cNvSpPr/>
          <p:nvPr/>
        </p:nvSpPr>
        <p:spPr>
          <a:xfrm>
            <a:off x="7176120" y="3151753"/>
            <a:ext cx="1820835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입지 근거 분석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64BB14-E05E-2E5C-F151-DFBC168A6BC9}"/>
              </a:ext>
            </a:extLst>
          </p:cNvPr>
          <p:cNvSpPr/>
          <p:nvPr/>
        </p:nvSpPr>
        <p:spPr>
          <a:xfrm>
            <a:off x="7176120" y="4980639"/>
            <a:ext cx="1820835" cy="315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79806" defTabSz="1036747">
              <a:spcBef>
                <a:spcPct val="0"/>
              </a:spcBef>
              <a:buClr>
                <a:srgbClr val="003399"/>
              </a:buClr>
              <a:buSzPct val="80000"/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3938AB-827A-7876-846E-F0624CBE7900}"/>
              </a:ext>
            </a:extLst>
          </p:cNvPr>
          <p:cNvSpPr txBox="1"/>
          <p:nvPr/>
        </p:nvSpPr>
        <p:spPr>
          <a:xfrm>
            <a:off x="6879455" y="3429000"/>
            <a:ext cx="50839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각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동별로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부동산 거래 금액, 지하철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승하차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인원,매장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데이터를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   종합적으로 고려하여 최적의 입지를 선정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부동산 거래 금액, 지하철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승하차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인원, 매장데이터를 병합하여 데이터를 통합 후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표준화하여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각각의 점수를 계산</a:t>
            </a:r>
          </a:p>
          <a:p>
            <a:pPr marL="171450" indent="-171450">
              <a:buFont typeface="Arial"/>
              <a:buChar char="•"/>
              <a:defRPr/>
            </a:pP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모든 점수를 합산하여 각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동별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총점을 계산했음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581244D-6EDC-F90C-1798-CA4C90421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6367" y="4057472"/>
            <a:ext cx="5780824" cy="2293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6106E-0731-F012-CC44-C54906D87151}"/>
              </a:ext>
            </a:extLst>
          </p:cNvPr>
          <p:cNvSpPr txBox="1"/>
          <p:nvPr/>
        </p:nvSpPr>
        <p:spPr>
          <a:xfrm>
            <a:off x="6879455" y="5267411"/>
            <a:ext cx="5083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360" indent="-171360">
              <a:buFont typeface="Arial"/>
              <a:buChar char="•"/>
              <a:defRPr/>
            </a:pP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스타벅스의 평균 리뷰 수를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이디야의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평균 리뷰 수로 나누고, 그 비율을 스타벅스와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이디야의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별점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차이에 곱해 점수를 계산함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(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리뷰수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별점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모두 고려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)</a:t>
            </a:r>
            <a:endParaRPr lang="ko-KR" altLang="en-US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360" indent="-171360">
              <a:buFont typeface="Arial"/>
              <a:buChar char="•"/>
              <a:defRPr/>
            </a:pPr>
            <a:endParaRPr lang="en-US" altLang="ko-KR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171360" indent="-171360">
              <a:buFont typeface="Arial"/>
              <a:buChar char="•"/>
              <a:defRPr/>
            </a:pP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부동산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거래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금액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및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지하철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승하차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인원을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표준화하여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데이터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크기의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차이를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없애고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서로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다른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특성을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비교할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수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있게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했습니다</a:t>
            </a:r>
            <a:r>
              <a:rPr lang="en-US" altLang="ko-KR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A3E4FD-6D81-87D5-A03D-574C1624E593}"/>
              </a:ext>
            </a:extLst>
          </p:cNvPr>
          <p:cNvSpPr/>
          <p:nvPr/>
        </p:nvSpPr>
        <p:spPr>
          <a:xfrm>
            <a:off x="6636060" y="1879381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349026-E7B6-2134-9C30-08E6C2FF4942}"/>
              </a:ext>
            </a:extLst>
          </p:cNvPr>
          <p:cNvSpPr/>
          <p:nvPr/>
        </p:nvSpPr>
        <p:spPr>
          <a:xfrm>
            <a:off x="6636060" y="2919339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E9F7B0-B425-A809-DC3B-AF640DACA4EA}"/>
              </a:ext>
            </a:extLst>
          </p:cNvPr>
          <p:cNvSpPr/>
          <p:nvPr/>
        </p:nvSpPr>
        <p:spPr>
          <a:xfrm>
            <a:off x="6636060" y="4741940"/>
            <a:ext cx="641366" cy="5236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9041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Pct val="90000"/>
              <a:defRPr/>
            </a:pP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>
                    <a:alpha val="50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797DB-BDE1-F945-7B82-04CE947164FE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966CA56-3416-B412-A679-ED8F1A521ECC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6F49DB9-7315-512E-3B96-583FB31947D5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E12F76-F0DB-FAF7-022A-151A31438A7D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3CF46-1ADC-49E6-EBB9-47FC29271571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238D54-9DF2-7FB7-2219-CF5AEBD99396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D62226-2C26-8AEE-B693-3ABB682FEF56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29615E-F159-FB9D-690B-55E273B5639C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8262CF-214D-5B92-2670-FE7812D446B8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FB36E9-D971-ECDB-3FF1-F87580617CDF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1918C3F-E202-1D86-1F7F-CA6545C92990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A13548-1567-A691-A942-17A38DACF241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8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A2E2FEE-C821-64BA-53D3-8831170A9E1F}"/>
              </a:ext>
            </a:extLst>
          </p:cNvPr>
          <p:cNvCxnSpPr>
            <a:cxnSpLocks/>
          </p:cNvCxnSpPr>
          <p:nvPr/>
        </p:nvCxnSpPr>
        <p:spPr>
          <a:xfrm>
            <a:off x="600257" y="5998939"/>
            <a:ext cx="11220379" cy="0"/>
          </a:xfrm>
          <a:prstGeom prst="line">
            <a:avLst/>
          </a:prstGeom>
          <a:ln w="63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DF4EFD-FAE4-8713-FBA2-05CD25EDB90E}"/>
              </a:ext>
            </a:extLst>
          </p:cNvPr>
          <p:cNvCxnSpPr>
            <a:cxnSpLocks/>
          </p:cNvCxnSpPr>
          <p:nvPr/>
        </p:nvCxnSpPr>
        <p:spPr>
          <a:xfrm>
            <a:off x="600257" y="4557538"/>
            <a:ext cx="9157112" cy="0"/>
          </a:xfrm>
          <a:prstGeom prst="line">
            <a:avLst/>
          </a:prstGeom>
          <a:ln w="63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6C14822-6742-BB3B-D87F-A85252486903}"/>
              </a:ext>
            </a:extLst>
          </p:cNvPr>
          <p:cNvCxnSpPr>
            <a:cxnSpLocks/>
          </p:cNvCxnSpPr>
          <p:nvPr/>
        </p:nvCxnSpPr>
        <p:spPr>
          <a:xfrm>
            <a:off x="600257" y="3116136"/>
            <a:ext cx="8196043" cy="0"/>
          </a:xfrm>
          <a:prstGeom prst="line">
            <a:avLst/>
          </a:prstGeom>
          <a:ln w="63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376102" y="1198517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결론은</a:t>
            </a:r>
            <a:r>
              <a:rPr lang="en-US" altLang="ko-KR" spc="-1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…</a:t>
            </a:r>
            <a:endParaRPr lang="ko-KR" altLang="en-US" spc="-100" dirty="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06981-6E56-FBF8-F718-0D2ED99A191D}"/>
              </a:ext>
            </a:extLst>
          </p:cNvPr>
          <p:cNvSpPr txBox="1"/>
          <p:nvPr/>
        </p:nvSpPr>
        <p:spPr>
          <a:xfrm>
            <a:off x="8758776" y="811741"/>
            <a:ext cx="2874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강남구 입지 분석</a:t>
            </a:r>
            <a:r>
              <a:rPr lang="en-US" altLang="ko-KR" sz="105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계속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079EF5-AAD6-D912-88F3-952EE7E93F54}"/>
              </a:ext>
            </a:extLst>
          </p:cNvPr>
          <p:cNvSpPr txBox="1"/>
          <p:nvPr/>
        </p:nvSpPr>
        <p:spPr>
          <a:xfrm>
            <a:off x="3395700" y="2454791"/>
            <a:ext cx="4442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신사동의 부동산 거래 금액이 낮지 않은 금액에 위치함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그래서 경제력이 어느정도 되는 지역으로 평가 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CA5F9-60A7-9510-5EC9-350B38E3E43F}"/>
              </a:ext>
            </a:extLst>
          </p:cNvPr>
          <p:cNvSpPr txBox="1"/>
          <p:nvPr/>
        </p:nvSpPr>
        <p:spPr>
          <a:xfrm>
            <a:off x="3395700" y="3878038"/>
            <a:ext cx="5187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신사동의 지하철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승하차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인원이 적당히 높아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(363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만명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유동 인구가 충분함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따라서 매장에 방문할 잠재 고객이 많다는 것을 의미함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586ED-10B0-EFFB-0663-E64EB24581A3}"/>
              </a:ext>
            </a:extLst>
          </p:cNvPr>
          <p:cNvSpPr txBox="1"/>
          <p:nvPr/>
        </p:nvSpPr>
        <p:spPr>
          <a:xfrm>
            <a:off x="3395700" y="5335972"/>
            <a:ext cx="5580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신사동의 스타벅스 매장은 높은 리뷰 수와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별점을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기록하여 고객 만족도가 높음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이디야커피와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비교했을 때, 상대적으로 더 많은 방문자 리뷰와 높은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별점을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기록했음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이는 신사동이 커피 소비 문화가 발달한 지역임을 보여줌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889118D-75AB-681F-CD82-49DABDCB3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9500" y="1835495"/>
            <a:ext cx="498854" cy="182136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DFB4A58-5CCE-8FDC-3E7B-38021538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36" b="7864"/>
          <a:stretch/>
        </p:blipFill>
        <p:spPr>
          <a:xfrm>
            <a:off x="8299949" y="3245672"/>
            <a:ext cx="1188132" cy="170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D5A6198-EDE9-61BE-69A1-CB924ADC40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4820" y="4979146"/>
            <a:ext cx="2274767" cy="7560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8FEEEF5-F81F-C7E5-7CB3-21EA35E09F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4819" y="5771111"/>
            <a:ext cx="2274767" cy="764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D3FD75-45D3-655E-BF75-2E1F569582BA}"/>
              </a:ext>
            </a:extLst>
          </p:cNvPr>
          <p:cNvSpPr/>
          <p:nvPr/>
        </p:nvSpPr>
        <p:spPr>
          <a:xfrm>
            <a:off x="600257" y="2376966"/>
            <a:ext cx="2659132" cy="739170"/>
          </a:xfrm>
          <a:prstGeom prst="rect">
            <a:avLst/>
          </a:prstGeom>
          <a:solidFill>
            <a:srgbClr val="DEEBF7"/>
          </a:solidFill>
        </p:spPr>
        <p:txBody>
          <a:bodyPr wrap="none" lIns="720000" anchor="ctr" anchorCtr="0">
            <a:noAutofit/>
          </a:bodyPr>
          <a:lstStyle/>
          <a:p>
            <a:r>
              <a:rPr lang="ko-KR" altLang="en-US" sz="1400" b="1" spc="-3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4E9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부동산 거래 금액</a:t>
            </a:r>
            <a:endParaRPr lang="en-US" altLang="ko-KR" sz="1400" b="1" spc="-3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4E9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7D205D-5692-6859-98EC-43A4E79FDB8A}"/>
              </a:ext>
            </a:extLst>
          </p:cNvPr>
          <p:cNvSpPr txBox="1"/>
          <p:nvPr/>
        </p:nvSpPr>
        <p:spPr>
          <a:xfrm>
            <a:off x="890806" y="2502954"/>
            <a:ext cx="2558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DC3E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endParaRPr lang="ko-KR" altLang="en-US" sz="3600" spc="-30" dirty="0" err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9DC3E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A128E3-CD3C-7BD0-F497-7F084BDF4D0A}"/>
              </a:ext>
            </a:extLst>
          </p:cNvPr>
          <p:cNvSpPr/>
          <p:nvPr/>
        </p:nvSpPr>
        <p:spPr>
          <a:xfrm>
            <a:off x="600257" y="3818368"/>
            <a:ext cx="2659132" cy="739170"/>
          </a:xfrm>
          <a:prstGeom prst="rect">
            <a:avLst/>
          </a:prstGeom>
          <a:solidFill>
            <a:srgbClr val="DEEBF7"/>
          </a:solidFill>
        </p:spPr>
        <p:txBody>
          <a:bodyPr wrap="none" lIns="720000" anchor="ctr" anchorCtr="0">
            <a:noAutofit/>
          </a:bodyPr>
          <a:lstStyle/>
          <a:p>
            <a:r>
              <a:rPr lang="ko-KR" altLang="en-US" sz="1400" b="1" spc="-3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4E9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</a:t>
            </a:r>
            <a:r>
              <a:rPr lang="ko-KR" altLang="en-US" sz="1400" b="1" spc="-3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4E9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승하차</a:t>
            </a:r>
            <a:r>
              <a:rPr lang="ko-KR" altLang="en-US" sz="1400" b="1" spc="-3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4E9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인원</a:t>
            </a:r>
            <a:endParaRPr lang="en-US" altLang="ko-KR" sz="1400" b="1" spc="-3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4E9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9F13BF-91FD-0699-DDF2-E73EA4A11308}"/>
              </a:ext>
            </a:extLst>
          </p:cNvPr>
          <p:cNvSpPr txBox="1"/>
          <p:nvPr/>
        </p:nvSpPr>
        <p:spPr>
          <a:xfrm>
            <a:off x="890806" y="3944356"/>
            <a:ext cx="2558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DC3E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endParaRPr lang="ko-KR" altLang="en-US" sz="3600" spc="-30" dirty="0" err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9DC3E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E3FAC1-A10C-FCB7-54EC-2D227063B176}"/>
              </a:ext>
            </a:extLst>
          </p:cNvPr>
          <p:cNvSpPr/>
          <p:nvPr/>
        </p:nvSpPr>
        <p:spPr>
          <a:xfrm>
            <a:off x="600257" y="5259769"/>
            <a:ext cx="2659132" cy="739170"/>
          </a:xfrm>
          <a:prstGeom prst="rect">
            <a:avLst/>
          </a:prstGeom>
          <a:solidFill>
            <a:srgbClr val="DEEBF7"/>
          </a:solidFill>
        </p:spPr>
        <p:txBody>
          <a:bodyPr wrap="none" lIns="720000" anchor="ctr" anchorCtr="0">
            <a:noAutofit/>
          </a:bodyPr>
          <a:lstStyle/>
          <a:p>
            <a:r>
              <a:rPr lang="ko-KR" altLang="en-US" sz="1400" b="1" spc="-3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4E9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커피점수</a:t>
            </a:r>
            <a:endParaRPr lang="en-US" altLang="ko-KR" sz="1400" b="1" spc="-3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4E9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731620-EDED-BD78-45AE-8A5FEAD0D967}"/>
              </a:ext>
            </a:extLst>
          </p:cNvPr>
          <p:cNvSpPr txBox="1"/>
          <p:nvPr/>
        </p:nvSpPr>
        <p:spPr>
          <a:xfrm>
            <a:off x="890806" y="5385757"/>
            <a:ext cx="2558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9DC3E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endParaRPr lang="ko-KR" altLang="en-US" sz="3600" spc="-30" dirty="0" err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9DC3E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01206-0929-F78C-0921-2622A2A8755B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6726E5-7D2F-2CE2-EFFC-66EB29C07D37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C9064DD-D25A-95A6-6304-8A1EB76CD8F8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7ADEA7-90FC-C846-8B4C-DFECF3A61A24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073BA-9D18-D1A3-DAEB-5A06FD17245C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B1D306-018B-C496-E734-07381A9E4BC2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A1383C-A391-69F1-A5EA-7948EFAA18EF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DA1FF9-B875-9709-306F-91F38211E333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0B0DA9-3900-DAFB-D26C-1AB2E0E3BC39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6AEE7B-26FD-E0F5-8064-7CD3D0311F50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DA68F20-B6A0-D8E7-DA72-1A841618FDE5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C865AB-4441-243C-5209-1194A580A6DA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2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76288-9065-679F-DC2F-131087FEAE04}"/>
              </a:ext>
            </a:extLst>
          </p:cNvPr>
          <p:cNvSpPr txBox="1"/>
          <p:nvPr/>
        </p:nvSpPr>
        <p:spPr>
          <a:xfrm>
            <a:off x="9511672" y="811741"/>
            <a:ext cx="2121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추천 모델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E2C9B7A-ED99-2295-8B02-412D53507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226480-9B58-BAA5-0F0B-03AF6E51CBEA}"/>
              </a:ext>
            </a:extLst>
          </p:cNvPr>
          <p:cNvSpPr txBox="1"/>
          <p:nvPr/>
        </p:nvSpPr>
        <p:spPr>
          <a:xfrm>
            <a:off x="376102" y="1198517"/>
            <a:ext cx="4063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pc="-1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r>
              <a:rPr lang="ko-KR" altLang="en-US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시연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C1D99C7-2802-1AC4-BE60-F4BA3841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28" y="2279161"/>
            <a:ext cx="1027152" cy="65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BE5A7C2B-85F0-FA24-6F20-DC573D252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9"/>
          <a:stretch/>
        </p:blipFill>
        <p:spPr bwMode="auto">
          <a:xfrm>
            <a:off x="1463556" y="2262709"/>
            <a:ext cx="1525439" cy="5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F9EEB96C-07F2-50CE-1264-DE2E3C7FD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36741" r="12798" b="36086"/>
          <a:stretch/>
        </p:blipFill>
        <p:spPr bwMode="auto">
          <a:xfrm>
            <a:off x="9028064" y="2279161"/>
            <a:ext cx="1408543" cy="5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F8C37E-9D0C-DFB4-4048-9C4504E8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815" y="3068960"/>
            <a:ext cx="3199986" cy="279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9CB30CA-B981-C042-F48F-CCC2BCADA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16" y="3068960"/>
            <a:ext cx="3048000" cy="279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7EA836-3536-74A8-2755-EBE76B8EF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271" y="3068960"/>
            <a:ext cx="2973851" cy="279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194EF-106A-80EF-1917-9ED86B290102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E3052C-3649-4CAA-E516-32CFFA48AA41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D0D120-CEA6-EA82-F429-EBD74FA157EC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212EBF-CC22-597D-CEE7-692CB27F3A57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63AB3B-D7CD-497B-F8A3-16089F21012A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770F68F-4AA1-811C-5E14-AA2B57624789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774DC7-DB42-E1DC-416B-5AF01794CE7B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811BE2A-F2D0-C8AE-CF0B-1466D4F7288A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693D1C-6594-B27A-BDC9-EC98257E5064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D9356C-75F1-BF3D-4052-8922ECD296B5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E42726-72C2-2994-6D20-0F5223CF9185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B84BDA-AE21-C3FB-253F-588896F25755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6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CDE6E916-B1D2-72B8-53FE-62EEDAA5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423BE-AEDA-15B6-E7B1-92427DDAA160}"/>
              </a:ext>
            </a:extLst>
          </p:cNvPr>
          <p:cNvSpPr/>
          <p:nvPr/>
        </p:nvSpPr>
        <p:spPr>
          <a:xfrm>
            <a:off x="0" y="1520788"/>
            <a:ext cx="8652284" cy="5348188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D0D11-57FB-4811-0834-77F95F7D9305}"/>
              </a:ext>
            </a:extLst>
          </p:cNvPr>
          <p:cNvSpPr/>
          <p:nvPr/>
        </p:nvSpPr>
        <p:spPr>
          <a:xfrm>
            <a:off x="2207568" y="3507662"/>
            <a:ext cx="2978892" cy="626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4400" spc="-15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E63B17-05B6-79AC-0AC0-E4C3DF9F5CA6}"/>
              </a:ext>
            </a:extLst>
          </p:cNvPr>
          <p:cNvCxnSpPr>
            <a:cxnSpLocks/>
          </p:cNvCxnSpPr>
          <p:nvPr/>
        </p:nvCxnSpPr>
        <p:spPr>
          <a:xfrm>
            <a:off x="1046079" y="4473116"/>
            <a:ext cx="74359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CB3221-69F1-961D-7746-62B0CA0F8B8C}"/>
              </a:ext>
            </a:extLst>
          </p:cNvPr>
          <p:cNvSpPr txBox="1"/>
          <p:nvPr/>
        </p:nvSpPr>
        <p:spPr>
          <a:xfrm>
            <a:off x="743512" y="2848480"/>
            <a:ext cx="1295226" cy="1381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976" dirty="0">
                <a:ln>
                  <a:solidFill>
                    <a:srgbClr val="F18A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8976" dirty="0">
              <a:ln>
                <a:solidFill>
                  <a:srgbClr val="F18A00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741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05DF60C4-5FD7-2BCE-4956-9717E39F7815}"/>
              </a:ext>
            </a:extLst>
          </p:cNvPr>
          <p:cNvCxnSpPr>
            <a:cxnSpLocks/>
          </p:cNvCxnSpPr>
          <p:nvPr/>
        </p:nvCxnSpPr>
        <p:spPr>
          <a:xfrm flipH="1">
            <a:off x="953188" y="5677771"/>
            <a:ext cx="9965252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25B09191-3863-C80B-DA69-770E12E34113}"/>
              </a:ext>
            </a:extLst>
          </p:cNvPr>
          <p:cNvCxnSpPr>
            <a:cxnSpLocks/>
          </p:cNvCxnSpPr>
          <p:nvPr/>
        </p:nvCxnSpPr>
        <p:spPr>
          <a:xfrm flipH="1">
            <a:off x="953188" y="4910428"/>
            <a:ext cx="9965252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779F45C6-F1E4-E00B-AA5F-7FE7F67652CA}"/>
              </a:ext>
            </a:extLst>
          </p:cNvPr>
          <p:cNvCxnSpPr>
            <a:cxnSpLocks/>
          </p:cNvCxnSpPr>
          <p:nvPr/>
        </p:nvCxnSpPr>
        <p:spPr>
          <a:xfrm flipH="1">
            <a:off x="953188" y="3654201"/>
            <a:ext cx="9965252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D7946F1C-D8B5-8DB5-1869-5B63720EB5CF}"/>
              </a:ext>
            </a:extLst>
          </p:cNvPr>
          <p:cNvCxnSpPr>
            <a:cxnSpLocks/>
          </p:cNvCxnSpPr>
          <p:nvPr/>
        </p:nvCxnSpPr>
        <p:spPr>
          <a:xfrm>
            <a:off x="6177792" y="2292435"/>
            <a:ext cx="0" cy="4331396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029AD854-BC3E-237B-3B85-CEE23DD500DD}"/>
              </a:ext>
            </a:extLst>
          </p:cNvPr>
          <p:cNvCxnSpPr>
            <a:cxnSpLocks/>
          </p:cNvCxnSpPr>
          <p:nvPr/>
        </p:nvCxnSpPr>
        <p:spPr>
          <a:xfrm>
            <a:off x="4585121" y="2292435"/>
            <a:ext cx="0" cy="4331396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79F22B9B-E09B-8220-5683-746D4885E1DA}"/>
              </a:ext>
            </a:extLst>
          </p:cNvPr>
          <p:cNvCxnSpPr>
            <a:cxnSpLocks/>
          </p:cNvCxnSpPr>
          <p:nvPr/>
        </p:nvCxnSpPr>
        <p:spPr>
          <a:xfrm>
            <a:off x="2918265" y="2292435"/>
            <a:ext cx="0" cy="4331396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4F0847C9-E907-0503-DC02-F09B61FA9417}"/>
              </a:ext>
            </a:extLst>
          </p:cNvPr>
          <p:cNvCxnSpPr>
            <a:cxnSpLocks/>
          </p:cNvCxnSpPr>
          <p:nvPr/>
        </p:nvCxnSpPr>
        <p:spPr>
          <a:xfrm>
            <a:off x="7752329" y="2292435"/>
            <a:ext cx="0" cy="4331396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56DD0296-2A2A-12F0-9559-6481EF0CBA09}"/>
              </a:ext>
            </a:extLst>
          </p:cNvPr>
          <p:cNvCxnSpPr>
            <a:cxnSpLocks/>
          </p:cNvCxnSpPr>
          <p:nvPr/>
        </p:nvCxnSpPr>
        <p:spPr>
          <a:xfrm>
            <a:off x="9316047" y="2292435"/>
            <a:ext cx="0" cy="4331396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문서 138">
            <a:extLst>
              <a:ext uri="{FF2B5EF4-FFF2-40B4-BE49-F238E27FC236}">
                <a16:creationId xmlns:a16="http://schemas.microsoft.com/office/drawing/2014/main" id="{79ADC373-F0B5-5C04-0E07-3D503FF71C16}"/>
              </a:ext>
            </a:extLst>
          </p:cNvPr>
          <p:cNvSpPr/>
          <p:nvPr/>
        </p:nvSpPr>
        <p:spPr>
          <a:xfrm>
            <a:off x="5700138" y="4560867"/>
            <a:ext cx="644256" cy="362723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8114">
              <a:defRPr/>
            </a:pPr>
            <a:r>
              <a:rPr lang="ko-KR" altLang="en-US" sz="700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endParaRPr lang="en-US" altLang="ko-KR" sz="700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 </a:t>
            </a:r>
            <a:r>
              <a:rPr lang="en-US" altLang="ko-KR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DB.csv</a:t>
            </a:r>
            <a:endParaRPr lang="ko-KR" altLang="en-US" sz="700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2" name="순서도: 문서 101">
            <a:extLst>
              <a:ext uri="{FF2B5EF4-FFF2-40B4-BE49-F238E27FC236}">
                <a16:creationId xmlns:a16="http://schemas.microsoft.com/office/drawing/2014/main" id="{CF12D5AF-6A50-A1F2-C57D-D076C005DD7B}"/>
              </a:ext>
            </a:extLst>
          </p:cNvPr>
          <p:cNvSpPr/>
          <p:nvPr/>
        </p:nvSpPr>
        <p:spPr>
          <a:xfrm>
            <a:off x="3928627" y="4724989"/>
            <a:ext cx="644256" cy="362723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8114">
              <a:defRPr/>
            </a:pPr>
            <a:r>
              <a:rPr lang="ko-KR" altLang="en-US" sz="626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키워드 수집</a:t>
            </a:r>
            <a:endParaRPr lang="en-US" altLang="ko-KR" sz="626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en-US" altLang="ko-KR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매장당 </a:t>
            </a:r>
            <a:r>
              <a:rPr lang="en-US" altLang="ko-KR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300-500</a:t>
            </a:r>
            <a:r>
              <a:rPr lang="ko-KR" altLang="en-US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</a:t>
            </a:r>
            <a:r>
              <a:rPr lang="en-US" altLang="ko-KR" sz="626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626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2" name="순서도: 문서 91">
            <a:extLst>
              <a:ext uri="{FF2B5EF4-FFF2-40B4-BE49-F238E27FC236}">
                <a16:creationId xmlns:a16="http://schemas.microsoft.com/office/drawing/2014/main" id="{3BE20762-EA8C-4775-CDFA-6826BDB0421E}"/>
              </a:ext>
            </a:extLst>
          </p:cNvPr>
          <p:cNvSpPr/>
          <p:nvPr/>
        </p:nvSpPr>
        <p:spPr>
          <a:xfrm>
            <a:off x="2547136" y="3326692"/>
            <a:ext cx="644256" cy="362723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8114">
              <a:defRPr/>
            </a:pPr>
            <a:r>
              <a:rPr lang="ko-KR" altLang="en-US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70mb</a:t>
            </a:r>
          </a:p>
          <a:p>
            <a:pPr algn="ctr" defTabSz="818114">
              <a:defRPr/>
            </a:pPr>
            <a:r>
              <a:rPr lang="ko-KR" altLang="en-US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텍스트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76288-9065-679F-DC2F-131087FEAE04}"/>
              </a:ext>
            </a:extLst>
          </p:cNvPr>
          <p:cNvSpPr txBox="1"/>
          <p:nvPr/>
        </p:nvSpPr>
        <p:spPr>
          <a:xfrm>
            <a:off x="9511672" y="811741"/>
            <a:ext cx="2121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추천 모델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E2C9B7A-ED99-2295-8B02-412D53507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226480-9B58-BAA5-0F0B-03AF6E51CBEA}"/>
              </a:ext>
            </a:extLst>
          </p:cNvPr>
          <p:cNvSpPr txBox="1"/>
          <p:nvPr/>
        </p:nvSpPr>
        <p:spPr>
          <a:xfrm>
            <a:off x="376103" y="1198517"/>
            <a:ext cx="3163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추천 모델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시연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764B7A60-1D1B-F459-CD82-CFBA70E90A9B}"/>
              </a:ext>
            </a:extLst>
          </p:cNvPr>
          <p:cNvSpPr/>
          <p:nvPr/>
        </p:nvSpPr>
        <p:spPr>
          <a:xfrm>
            <a:off x="2547136" y="2777191"/>
            <a:ext cx="644256" cy="362723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8114">
              <a:defRPr/>
            </a:pPr>
            <a:r>
              <a:rPr lang="en-US" altLang="ko-KR" sz="70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1,924</a:t>
            </a:r>
            <a:r>
              <a:rPr lang="ko-KR" altLang="en-US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</a:t>
            </a:r>
            <a:endParaRPr lang="en-US" altLang="ko-KR" sz="700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</a:t>
            </a:r>
            <a:r>
              <a:rPr lang="en-US" altLang="ko-KR" sz="700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</a:t>
            </a:r>
            <a:endParaRPr lang="ko-KR" altLang="en-US" sz="700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오각형 37">
            <a:extLst>
              <a:ext uri="{FF2B5EF4-FFF2-40B4-BE49-F238E27FC236}">
                <a16:creationId xmlns:a16="http://schemas.microsoft.com/office/drawing/2014/main" id="{5C14ABC7-09EC-43DA-7DF2-C19B8E859C9F}"/>
              </a:ext>
            </a:extLst>
          </p:cNvPr>
          <p:cNvSpPr/>
          <p:nvPr/>
        </p:nvSpPr>
        <p:spPr>
          <a:xfrm>
            <a:off x="1435079" y="1893366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전국 매장 </a:t>
            </a:r>
            <a:r>
              <a:rPr lang="ko-KR" altLang="en-US" sz="1253" b="1" kern="0" dirty="0" err="1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endParaRPr lang="ko-KR" altLang="en-US" sz="1253" b="1" kern="0" dirty="0">
              <a:gradFill>
                <a:gsLst>
                  <a:gs pos="49000">
                    <a:srgbClr val="003C7E"/>
                  </a:gs>
                  <a:gs pos="59000">
                    <a:srgbClr val="003C7E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오각형 37">
            <a:extLst>
              <a:ext uri="{FF2B5EF4-FFF2-40B4-BE49-F238E27FC236}">
                <a16:creationId xmlns:a16="http://schemas.microsoft.com/office/drawing/2014/main" id="{2C3ED721-B8E8-02C0-9211-029EAAD8CC94}"/>
              </a:ext>
            </a:extLst>
          </p:cNvPr>
          <p:cNvSpPr/>
          <p:nvPr/>
        </p:nvSpPr>
        <p:spPr>
          <a:xfrm>
            <a:off x="3031534" y="1895091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형태소 분석 및 추출</a:t>
            </a:r>
          </a:p>
        </p:txBody>
      </p:sp>
      <p:sp>
        <p:nvSpPr>
          <p:cNvPr id="23" name="오각형 37">
            <a:extLst>
              <a:ext uri="{FF2B5EF4-FFF2-40B4-BE49-F238E27FC236}">
                <a16:creationId xmlns:a16="http://schemas.microsoft.com/office/drawing/2014/main" id="{75BE28AF-4DA8-BC6A-F149-887051F22A2C}"/>
              </a:ext>
            </a:extLst>
          </p:cNvPr>
          <p:cNvSpPr/>
          <p:nvPr/>
        </p:nvSpPr>
        <p:spPr>
          <a:xfrm>
            <a:off x="4638346" y="1886461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통합</a:t>
            </a:r>
          </a:p>
        </p:txBody>
      </p:sp>
      <p:sp>
        <p:nvSpPr>
          <p:cNvPr id="24" name="오각형 37">
            <a:extLst>
              <a:ext uri="{FF2B5EF4-FFF2-40B4-BE49-F238E27FC236}">
                <a16:creationId xmlns:a16="http://schemas.microsoft.com/office/drawing/2014/main" id="{811CE71A-C66F-6EB7-4149-2DBD0232D18A}"/>
              </a:ext>
            </a:extLst>
          </p:cNvPr>
          <p:cNvSpPr/>
          <p:nvPr/>
        </p:nvSpPr>
        <p:spPr>
          <a:xfrm>
            <a:off x="6234807" y="1888186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입력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C00333-17C3-5AC8-A73F-652655F05E18}"/>
              </a:ext>
            </a:extLst>
          </p:cNvPr>
          <p:cNvSpPr/>
          <p:nvPr/>
        </p:nvSpPr>
        <p:spPr>
          <a:xfrm>
            <a:off x="1680098" y="2427387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수집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31DE7D-3B61-0703-0612-D922BEB6DFFE}"/>
              </a:ext>
            </a:extLst>
          </p:cNvPr>
          <p:cNvCxnSpPr>
            <a:cxnSpLocks/>
            <a:stCxn id="41" idx="2"/>
            <a:endCxn id="82" idx="0"/>
          </p:cNvCxnSpPr>
          <p:nvPr/>
        </p:nvCxnSpPr>
        <p:spPr>
          <a:xfrm>
            <a:off x="2165830" y="2842760"/>
            <a:ext cx="0" cy="19132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A8ED502-9F2C-29B6-141E-20DC045FBE60}"/>
              </a:ext>
            </a:extLst>
          </p:cNvPr>
          <p:cNvCxnSpPr>
            <a:cxnSpLocks/>
            <a:stCxn id="192" idx="1"/>
            <a:endCxn id="112" idx="4"/>
          </p:cNvCxnSpPr>
          <p:nvPr/>
        </p:nvCxnSpPr>
        <p:spPr>
          <a:xfrm rot="10800000" flipV="1">
            <a:off x="5814748" y="4017009"/>
            <a:ext cx="751622" cy="482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6396958-AF09-6903-3A6A-B644433ADE10}"/>
              </a:ext>
            </a:extLst>
          </p:cNvPr>
          <p:cNvCxnSpPr>
            <a:cxnSpLocks/>
            <a:stCxn id="97" idx="2"/>
            <a:endCxn id="250" idx="0"/>
          </p:cNvCxnSpPr>
          <p:nvPr/>
        </p:nvCxnSpPr>
        <p:spPr>
          <a:xfrm rot="16200000" flipH="1">
            <a:off x="2635700" y="3685401"/>
            <a:ext cx="300148" cy="123397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F251A61-0528-0670-8905-0E0860EE11C3}"/>
              </a:ext>
            </a:extLst>
          </p:cNvPr>
          <p:cNvSpPr/>
          <p:nvPr/>
        </p:nvSpPr>
        <p:spPr>
          <a:xfrm>
            <a:off x="933151" y="2339943"/>
            <a:ext cx="421619" cy="130039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423433" latinLnBrk="0">
              <a:defRPr/>
            </a:pP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</a:t>
            </a:r>
            <a:endParaRPr lang="en-US" altLang="ko-KR" sz="1400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defTabSz="423433" latinLnBrk="0">
              <a:defRPr/>
            </a:pP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</a:t>
            </a:r>
            <a:endParaRPr lang="en-US" altLang="ko-KR" sz="1400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defTabSz="423433" latinLnBrk="0">
              <a:defRPr/>
            </a:pP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endParaRPr lang="en-US" altLang="ko-KR" sz="1400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defTabSz="423433" latinLnBrk="0">
              <a:defRPr/>
            </a:pPr>
            <a:r>
              <a:rPr lang="ko-KR" altLang="en-US" sz="14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트</a:t>
            </a:r>
            <a:endParaRPr lang="en-US" altLang="ko-KR" sz="1400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D814A6-BDE9-C5E6-8930-5F223E29D311}"/>
              </a:ext>
            </a:extLst>
          </p:cNvPr>
          <p:cNvSpPr/>
          <p:nvPr/>
        </p:nvSpPr>
        <p:spPr>
          <a:xfrm>
            <a:off x="1680098" y="3034089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네이버 </a:t>
            </a: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blog</a:t>
            </a: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상위 </a:t>
            </a: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본문 수집</a:t>
            </a: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20FE6F-6F70-82F4-88C3-7012FAD290B7}"/>
              </a:ext>
            </a:extLst>
          </p:cNvPr>
          <p:cNvSpPr/>
          <p:nvPr/>
        </p:nvSpPr>
        <p:spPr>
          <a:xfrm>
            <a:off x="930281" y="3665446"/>
            <a:ext cx="425248" cy="1233326"/>
          </a:xfrm>
          <a:prstGeom prst="rect">
            <a:avLst/>
          </a:prstGeom>
          <a:solidFill>
            <a:srgbClr val="483698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423433" latinLnBrk="0">
              <a:defRPr/>
            </a:pPr>
            <a:r>
              <a:rPr lang="ko-KR" altLang="en-US" sz="1432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</a:t>
            </a:r>
            <a:endParaRPr lang="en-US" altLang="ko-KR" sz="1432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defTabSz="423433" latinLnBrk="0">
              <a:defRPr/>
            </a:pPr>
            <a:r>
              <a:rPr lang="ko-KR" altLang="en-US" sz="1432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컬</a:t>
            </a:r>
            <a:endParaRPr lang="en-US" altLang="ko-KR" sz="1432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7B4B03A-A615-6D6B-ECE1-114DDE0A11A3}"/>
              </a:ext>
            </a:extLst>
          </p:cNvPr>
          <p:cNvSpPr/>
          <p:nvPr/>
        </p:nvSpPr>
        <p:spPr>
          <a:xfrm>
            <a:off x="930281" y="5693358"/>
            <a:ext cx="425248" cy="930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423433" latinLnBrk="0">
              <a:defRPr/>
            </a:pPr>
            <a:r>
              <a:rPr lang="en-US" altLang="ko-KR" sz="1432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Ng</a:t>
            </a:r>
          </a:p>
          <a:p>
            <a:pPr algn="ctr" defTabSz="423433" latinLnBrk="0">
              <a:defRPr/>
            </a:pPr>
            <a:r>
              <a:rPr lang="en-US" altLang="ko-KR" sz="1432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rok</a:t>
            </a:r>
            <a:endParaRPr lang="en-US" altLang="ko-KR" sz="1432" b="1" dirty="0">
              <a:ln>
                <a:solidFill>
                  <a:srgbClr val="00338D">
                    <a:alpha val="0"/>
                  </a:srgbClr>
                </a:solidFill>
              </a:ln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7DF209C-C9E1-E12B-B63F-DE854CC5F9DA}"/>
              </a:ext>
            </a:extLst>
          </p:cNvPr>
          <p:cNvSpPr/>
          <p:nvPr/>
        </p:nvSpPr>
        <p:spPr>
          <a:xfrm>
            <a:off x="930281" y="4923884"/>
            <a:ext cx="425248" cy="7443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423433" latinLnBrk="0">
              <a:defRPr/>
            </a:pPr>
            <a:r>
              <a:rPr lang="en-US" altLang="ko-KR" sz="1432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Fast</a:t>
            </a:r>
          </a:p>
          <a:p>
            <a:pPr algn="ctr" defTabSz="423433" latinLnBrk="0">
              <a:defRPr/>
            </a:pPr>
            <a:r>
              <a:rPr lang="en-US" altLang="ko-KR" sz="1432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25D9C94-A52F-C6AC-2CE9-5F7BFB1D620D}"/>
              </a:ext>
            </a:extLst>
          </p:cNvPr>
          <p:cNvSpPr/>
          <p:nvPr/>
        </p:nvSpPr>
        <p:spPr>
          <a:xfrm>
            <a:off x="1683057" y="3736940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895" b="1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koBERT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명사 추출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3" name="오각형 37">
            <a:extLst>
              <a:ext uri="{FF2B5EF4-FFF2-40B4-BE49-F238E27FC236}">
                <a16:creationId xmlns:a16="http://schemas.microsoft.com/office/drawing/2014/main" id="{AF065FB3-20CA-8C56-1C28-EEC2CF67D70A}"/>
              </a:ext>
            </a:extLst>
          </p:cNvPr>
          <p:cNvSpPr/>
          <p:nvPr/>
        </p:nvSpPr>
        <p:spPr>
          <a:xfrm>
            <a:off x="7811266" y="1888186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유사 명사 계산 </a:t>
            </a:r>
            <a:endParaRPr lang="en-US" altLang="ko-KR" sz="1253" b="1" kern="0" dirty="0">
              <a:gradFill>
                <a:gsLst>
                  <a:gs pos="49000">
                    <a:srgbClr val="003C7E"/>
                  </a:gs>
                  <a:gs pos="59000">
                    <a:srgbClr val="003C7E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 점수화</a:t>
            </a:r>
          </a:p>
        </p:txBody>
      </p:sp>
      <p:sp>
        <p:nvSpPr>
          <p:cNvPr id="104" name="오각형 37">
            <a:extLst>
              <a:ext uri="{FF2B5EF4-FFF2-40B4-BE49-F238E27FC236}">
                <a16:creationId xmlns:a16="http://schemas.microsoft.com/office/drawing/2014/main" id="{EEB24709-81CD-3644-00E2-6CD193F07945}"/>
              </a:ext>
            </a:extLst>
          </p:cNvPr>
          <p:cNvSpPr/>
          <p:nvPr/>
        </p:nvSpPr>
        <p:spPr>
          <a:xfrm>
            <a:off x="9364853" y="1888186"/>
            <a:ext cx="1553587" cy="405974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416" rIns="64416" rtlCol="0" anchor="ctr"/>
          <a:lstStyle/>
          <a:p>
            <a:pPr algn="ctr" defTabSz="818114" latinLnBrk="0">
              <a:defRPr/>
            </a:pPr>
            <a:r>
              <a:rPr lang="ko-KR" altLang="en-US" sz="1253" b="1" kern="0" dirty="0">
                <a:gradFill>
                  <a:gsLst>
                    <a:gs pos="49000">
                      <a:srgbClr val="003C7E"/>
                    </a:gs>
                    <a:gs pos="59000">
                      <a:srgbClr val="003C7E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점수 기반 매장 추천</a:t>
            </a:r>
          </a:p>
        </p:txBody>
      </p:sp>
      <p:sp>
        <p:nvSpPr>
          <p:cNvPr id="112" name="원통형 111">
            <a:extLst>
              <a:ext uri="{FF2B5EF4-FFF2-40B4-BE49-F238E27FC236}">
                <a16:creationId xmlns:a16="http://schemas.microsoft.com/office/drawing/2014/main" id="{C589A4F3-6E7C-D0A8-6A82-96109AEB3E3B}"/>
              </a:ext>
            </a:extLst>
          </p:cNvPr>
          <p:cNvSpPr/>
          <p:nvPr/>
        </p:nvSpPr>
        <p:spPr>
          <a:xfrm>
            <a:off x="4926083" y="4291898"/>
            <a:ext cx="888665" cy="415373"/>
          </a:xfrm>
          <a:prstGeom prst="can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Local</a:t>
            </a:r>
            <a:endParaRPr lang="ko-KR" altLang="en-US" sz="10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30E1069-6148-1BF0-67E7-9A7D11B035A6}"/>
              </a:ext>
            </a:extLst>
          </p:cNvPr>
          <p:cNvSpPr/>
          <p:nvPr/>
        </p:nvSpPr>
        <p:spPr>
          <a:xfrm>
            <a:off x="1687981" y="4452461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불용어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895" b="1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무의미한 단어 삭제</a:t>
            </a: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FDF3916-24AA-FB62-2DB2-52AF9DCC4F11}"/>
              </a:ext>
            </a:extLst>
          </p:cNvPr>
          <p:cNvSpPr/>
          <p:nvPr/>
        </p:nvSpPr>
        <p:spPr>
          <a:xfrm>
            <a:off x="4886187" y="3683573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축적된 데이터 </a:t>
            </a: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</a:p>
          <a:p>
            <a:pPr algn="ctr" defTabSz="818114">
              <a:defRPr/>
            </a:pPr>
            <a:r>
              <a:rPr lang="ko-KR" altLang="en-US" sz="895" b="1" dirty="0" err="1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특징들 통합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74BC5DB-BBE0-AE49-155A-0601CF01FFBD}"/>
              </a:ext>
            </a:extLst>
          </p:cNvPr>
          <p:cNvCxnSpPr>
            <a:cxnSpLocks/>
            <a:stCxn id="133" idx="2"/>
            <a:endCxn id="112" idx="1"/>
          </p:cNvCxnSpPr>
          <p:nvPr/>
        </p:nvCxnSpPr>
        <p:spPr>
          <a:xfrm flipH="1">
            <a:off x="5370416" y="4098946"/>
            <a:ext cx="1503" cy="1929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E90192CD-A146-FFE1-9C33-602206F75D49}"/>
              </a:ext>
            </a:extLst>
          </p:cNvPr>
          <p:cNvCxnSpPr>
            <a:cxnSpLocks/>
            <a:stCxn id="250" idx="3"/>
            <a:endCxn id="133" idx="1"/>
          </p:cNvCxnSpPr>
          <p:nvPr/>
        </p:nvCxnSpPr>
        <p:spPr>
          <a:xfrm flipV="1">
            <a:off x="3888492" y="3891260"/>
            <a:ext cx="997695" cy="7688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3ED76DC-931F-936F-2D9E-AEADA63D3942}"/>
              </a:ext>
            </a:extLst>
          </p:cNvPr>
          <p:cNvSpPr/>
          <p:nvPr/>
        </p:nvSpPr>
        <p:spPr>
          <a:xfrm>
            <a:off x="4881787" y="4866257"/>
            <a:ext cx="971464" cy="419471"/>
          </a:xfrm>
          <a:prstGeom prst="rect">
            <a:avLst/>
          </a:prstGeom>
          <a:solidFill>
            <a:srgbClr val="483698"/>
          </a:solidFill>
          <a:ln w="6350"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1050" b="1" dirty="0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</a:t>
            </a:r>
            <a:r>
              <a:rPr lang="en-US" altLang="ko-KR" sz="1050" b="1" dirty="0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 b="1" dirty="0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생성</a:t>
            </a:r>
            <a:endParaRPr lang="en-US" altLang="ko-KR" sz="1050" b="1" dirty="0">
              <a:gradFill>
                <a:gsLst>
                  <a:gs pos="49000">
                    <a:schemeClr val="bg1"/>
                  </a:gs>
                  <a:gs pos="59000">
                    <a:schemeClr val="bg1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F2EBBC6-EDF3-89D3-BE01-FED085772769}"/>
              </a:ext>
            </a:extLst>
          </p:cNvPr>
          <p:cNvSpPr/>
          <p:nvPr/>
        </p:nvSpPr>
        <p:spPr>
          <a:xfrm>
            <a:off x="4881787" y="6135406"/>
            <a:ext cx="971464" cy="419471"/>
          </a:xfrm>
          <a:prstGeom prst="rect">
            <a:avLst/>
          </a:prstGeom>
          <a:solidFill>
            <a:srgbClr val="483698"/>
          </a:solidFill>
          <a:ln w="6350"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 서버 연동</a:t>
            </a:r>
            <a:endParaRPr lang="en-US" altLang="ko-KR" sz="895" b="1" dirty="0">
              <a:gradFill>
                <a:gsLst>
                  <a:gs pos="49000">
                    <a:schemeClr val="bg1"/>
                  </a:gs>
                  <a:gs pos="59000">
                    <a:schemeClr val="bg1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9D77680-79DB-F8C3-052E-6E75331E8F01}"/>
              </a:ext>
            </a:extLst>
          </p:cNvPr>
          <p:cNvSpPr/>
          <p:nvPr/>
        </p:nvSpPr>
        <p:spPr>
          <a:xfrm>
            <a:off x="4881787" y="5462244"/>
            <a:ext cx="971464" cy="419471"/>
          </a:xfrm>
          <a:prstGeom prst="rect">
            <a:avLst/>
          </a:prstGeom>
          <a:solidFill>
            <a:srgbClr val="483698"/>
          </a:solidFill>
          <a:ln w="6350"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895" b="1" dirty="0" err="1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FastAPI</a:t>
            </a:r>
            <a:endParaRPr lang="en-US" altLang="ko-KR" sz="895" b="1" dirty="0">
              <a:gradFill>
                <a:gsLst>
                  <a:gs pos="49000">
                    <a:schemeClr val="bg1"/>
                  </a:gs>
                  <a:gs pos="59000">
                    <a:schemeClr val="bg1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bg1"/>
                    </a:gs>
                    <a:gs pos="59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연동</a:t>
            </a:r>
            <a:endParaRPr lang="en-US" altLang="ko-KR" sz="895" b="1" dirty="0">
              <a:gradFill>
                <a:gsLst>
                  <a:gs pos="49000">
                    <a:schemeClr val="bg1"/>
                  </a:gs>
                  <a:gs pos="59000">
                    <a:schemeClr val="bg1"/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C2CD557F-8539-FF52-4936-E63E4FE2D736}"/>
              </a:ext>
            </a:extLst>
          </p:cNvPr>
          <p:cNvCxnSpPr>
            <a:cxnSpLocks/>
            <a:stCxn id="156" idx="2"/>
            <a:endCxn id="155" idx="0"/>
          </p:cNvCxnSpPr>
          <p:nvPr/>
        </p:nvCxnSpPr>
        <p:spPr>
          <a:xfrm>
            <a:off x="5367519" y="5881715"/>
            <a:ext cx="0" cy="2536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1FF4DE0-72AC-FA18-B118-D16A68DA6676}"/>
              </a:ext>
            </a:extLst>
          </p:cNvPr>
          <p:cNvSpPr/>
          <p:nvPr/>
        </p:nvSpPr>
        <p:spPr>
          <a:xfrm>
            <a:off x="6547647" y="6143740"/>
            <a:ext cx="971464" cy="415373"/>
          </a:xfrm>
          <a:prstGeom prst="rect">
            <a:avLst/>
          </a:prstGeom>
          <a:solidFill>
            <a:srgbClr val="5B9BD5"/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</a:t>
            </a: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문장 입력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73D56E6-9848-3A75-0849-C8E6A52731E5}"/>
              </a:ext>
            </a:extLst>
          </p:cNvPr>
          <p:cNvCxnSpPr>
            <a:cxnSpLocks/>
            <a:stCxn id="156" idx="0"/>
            <a:endCxn id="153" idx="2"/>
          </p:cNvCxnSpPr>
          <p:nvPr/>
        </p:nvCxnSpPr>
        <p:spPr>
          <a:xfrm flipV="1">
            <a:off x="5367519" y="5285728"/>
            <a:ext cx="0" cy="1765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4732A63-CF54-7A9B-5444-75CDCD43BB6C}"/>
              </a:ext>
            </a:extLst>
          </p:cNvPr>
          <p:cNvSpPr/>
          <p:nvPr/>
        </p:nvSpPr>
        <p:spPr>
          <a:xfrm>
            <a:off x="6547647" y="5466342"/>
            <a:ext cx="971464" cy="415373"/>
          </a:xfrm>
          <a:prstGeom prst="rect">
            <a:avLst/>
          </a:prstGeom>
          <a:solidFill>
            <a:srgbClr val="5B9BD5"/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문장 정보 </a:t>
            </a: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</a:p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통하여 </a:t>
            </a: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Local </a:t>
            </a: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42D7E85-F3CA-184A-C47B-E84BADA9741A}"/>
              </a:ext>
            </a:extLst>
          </p:cNvPr>
          <p:cNvSpPr/>
          <p:nvPr/>
        </p:nvSpPr>
        <p:spPr>
          <a:xfrm>
            <a:off x="6545959" y="4465905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Local Host 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수신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18C73A8-08F5-6743-7210-E9D56025703C}"/>
              </a:ext>
            </a:extLst>
          </p:cNvPr>
          <p:cNvCxnSpPr>
            <a:cxnSpLocks/>
            <a:stCxn id="172" idx="0"/>
            <a:endCxn id="181" idx="2"/>
          </p:cNvCxnSpPr>
          <p:nvPr/>
        </p:nvCxnSpPr>
        <p:spPr>
          <a:xfrm flipV="1">
            <a:off x="7033379" y="5881715"/>
            <a:ext cx="0" cy="262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순서도: 판단 191">
            <a:extLst>
              <a:ext uri="{FF2B5EF4-FFF2-40B4-BE49-F238E27FC236}">
                <a16:creationId xmlns:a16="http://schemas.microsoft.com/office/drawing/2014/main" id="{7BEC85DC-B57F-22D7-F56B-A5544E187680}"/>
              </a:ext>
            </a:extLst>
          </p:cNvPr>
          <p:cNvSpPr/>
          <p:nvPr/>
        </p:nvSpPr>
        <p:spPr>
          <a:xfrm>
            <a:off x="6566370" y="3785191"/>
            <a:ext cx="934404" cy="463638"/>
          </a:xfrm>
          <a:prstGeom prst="flowChartDecision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8114">
              <a:defRPr/>
            </a:pPr>
            <a:r>
              <a:rPr lang="ko-KR" altLang="en-US" sz="80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유사단어</a:t>
            </a:r>
            <a:r>
              <a:rPr lang="en-US" altLang="ko-KR" sz="80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187C6C79-5409-BDE4-8647-83D38D0103DD}"/>
              </a:ext>
            </a:extLst>
          </p:cNvPr>
          <p:cNvCxnSpPr>
            <a:cxnSpLocks/>
            <a:stCxn id="183" idx="0"/>
            <a:endCxn id="192" idx="2"/>
          </p:cNvCxnSpPr>
          <p:nvPr/>
        </p:nvCxnSpPr>
        <p:spPr>
          <a:xfrm flipV="1">
            <a:off x="7031691" y="4248829"/>
            <a:ext cx="1881" cy="2170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92B85F9-534D-0735-17CE-E4C87AFE0684}"/>
              </a:ext>
            </a:extLst>
          </p:cNvPr>
          <p:cNvCxnSpPr>
            <a:cxnSpLocks/>
            <a:stCxn id="181" idx="0"/>
            <a:endCxn id="183" idx="2"/>
          </p:cNvCxnSpPr>
          <p:nvPr/>
        </p:nvCxnSpPr>
        <p:spPr>
          <a:xfrm flipH="1" flipV="1">
            <a:off x="7031691" y="4881278"/>
            <a:ext cx="1688" cy="585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1F0B3EEE-AF04-0B4A-5DC8-3FA489A054A3}"/>
              </a:ext>
            </a:extLst>
          </p:cNvPr>
          <p:cNvCxnSpPr>
            <a:cxnSpLocks/>
            <a:stCxn id="192" idx="3"/>
            <a:endCxn id="211" idx="1"/>
          </p:cNvCxnSpPr>
          <p:nvPr/>
        </p:nvCxnSpPr>
        <p:spPr>
          <a:xfrm flipV="1">
            <a:off x="7500774" y="4017009"/>
            <a:ext cx="60155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86DD5DB-5825-DDB9-CDB4-04AAE5213DA0}"/>
              </a:ext>
            </a:extLst>
          </p:cNvPr>
          <p:cNvSpPr/>
          <p:nvPr/>
        </p:nvSpPr>
        <p:spPr>
          <a:xfrm>
            <a:off x="8102327" y="3809322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99% </a:t>
            </a: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유사도 계산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점수화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3B0F999-94B7-5B14-A8C2-B67D8C43FE57}"/>
              </a:ext>
            </a:extLst>
          </p:cNvPr>
          <p:cNvSpPr/>
          <p:nvPr/>
        </p:nvSpPr>
        <p:spPr>
          <a:xfrm>
            <a:off x="7554198" y="3770293"/>
            <a:ext cx="396262" cy="2437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818114">
              <a:defRPr/>
            </a:pPr>
            <a:r>
              <a:rPr lang="en-US" altLang="ko-KR" sz="984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Yes</a:t>
            </a:r>
            <a:endParaRPr lang="ko-KR" altLang="en-US" sz="1610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6520513-0059-E178-464C-47AECFF56673}"/>
              </a:ext>
            </a:extLst>
          </p:cNvPr>
          <p:cNvSpPr/>
          <p:nvPr/>
        </p:nvSpPr>
        <p:spPr>
          <a:xfrm>
            <a:off x="9647007" y="3809322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최고 매장 선택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리스트 반환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2B04DF-E72D-4EF0-DCD6-AD950822FA80}"/>
              </a:ext>
            </a:extLst>
          </p:cNvPr>
          <p:cNvSpPr/>
          <p:nvPr/>
        </p:nvSpPr>
        <p:spPr>
          <a:xfrm>
            <a:off x="9647007" y="5460560"/>
            <a:ext cx="971464" cy="415373"/>
          </a:xfrm>
          <a:prstGeom prst="rect">
            <a:avLst/>
          </a:prstGeom>
          <a:solidFill>
            <a:srgbClr val="5B9BD5"/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추천매장 </a:t>
            </a: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</a:p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통하여 </a:t>
            </a: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</a:t>
            </a: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79CAC96-3154-18E2-772B-376DAE5BC1EF}"/>
              </a:ext>
            </a:extLst>
          </p:cNvPr>
          <p:cNvSpPr/>
          <p:nvPr/>
        </p:nvSpPr>
        <p:spPr>
          <a:xfrm>
            <a:off x="9647007" y="6139504"/>
            <a:ext cx="971464" cy="415373"/>
          </a:xfrm>
          <a:prstGeom prst="rect">
            <a:avLst/>
          </a:prstGeom>
          <a:solidFill>
            <a:srgbClr val="87B33F"/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– </a:t>
            </a: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추천매장 수집</a:t>
            </a:r>
            <a:endParaRPr lang="en-US" altLang="ko-KR" sz="10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5178001F-0321-EEF5-8997-C8016B312234}"/>
              </a:ext>
            </a:extLst>
          </p:cNvPr>
          <p:cNvCxnSpPr>
            <a:cxnSpLocks/>
            <a:stCxn id="112" idx="2"/>
            <a:endCxn id="153" idx="1"/>
          </p:cNvCxnSpPr>
          <p:nvPr/>
        </p:nvCxnSpPr>
        <p:spPr>
          <a:xfrm rot="10800000" flipV="1">
            <a:off x="4881787" y="4499585"/>
            <a:ext cx="44296" cy="576408"/>
          </a:xfrm>
          <a:prstGeom prst="bentConnector3">
            <a:avLst>
              <a:gd name="adj1" fmla="val 4225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B81EB8E0-E51F-F320-A2E3-D7BA7153A98B}"/>
              </a:ext>
            </a:extLst>
          </p:cNvPr>
          <p:cNvCxnSpPr>
            <a:cxnSpLocks/>
            <a:stCxn id="211" idx="3"/>
            <a:endCxn id="215" idx="1"/>
          </p:cNvCxnSpPr>
          <p:nvPr/>
        </p:nvCxnSpPr>
        <p:spPr>
          <a:xfrm>
            <a:off x="9073791" y="4017009"/>
            <a:ext cx="5732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0AC2BBE3-B0C1-A6C7-A0D1-41FD10B0FBE9}"/>
              </a:ext>
            </a:extLst>
          </p:cNvPr>
          <p:cNvCxnSpPr>
            <a:cxnSpLocks/>
            <a:stCxn id="215" idx="2"/>
            <a:endCxn id="216" idx="0"/>
          </p:cNvCxnSpPr>
          <p:nvPr/>
        </p:nvCxnSpPr>
        <p:spPr>
          <a:xfrm>
            <a:off x="10132739" y="4224695"/>
            <a:ext cx="0" cy="12358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2EDE73D4-1279-E4BD-A2EA-E24D4A11DF99}"/>
              </a:ext>
            </a:extLst>
          </p:cNvPr>
          <p:cNvCxnSpPr>
            <a:cxnSpLocks/>
            <a:stCxn id="216" idx="2"/>
            <a:endCxn id="217" idx="0"/>
          </p:cNvCxnSpPr>
          <p:nvPr/>
        </p:nvCxnSpPr>
        <p:spPr>
          <a:xfrm>
            <a:off x="10132739" y="5875933"/>
            <a:ext cx="0" cy="26357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A694A2D3-64B0-61F7-6A42-E05F987BC90B}"/>
              </a:ext>
            </a:extLst>
          </p:cNvPr>
          <p:cNvSpPr/>
          <p:nvPr/>
        </p:nvSpPr>
        <p:spPr>
          <a:xfrm>
            <a:off x="2917028" y="4452461"/>
            <a:ext cx="971464" cy="4153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빈도 계산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defTabSz="818114">
              <a:defRPr/>
            </a:pPr>
            <a:r>
              <a:rPr lang="ko-KR" altLang="en-US" sz="895" b="1" dirty="0">
                <a:gradFill>
                  <a:gsLst>
                    <a:gs pos="4900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특징 전환</a:t>
            </a:r>
            <a:endParaRPr lang="en-US" altLang="ko-KR" sz="895" b="1" dirty="0">
              <a:gradFill>
                <a:gsLst>
                  <a:gs pos="49000">
                    <a:schemeClr val="tx1">
                      <a:lumMod val="95000"/>
                      <a:lumOff val="5000"/>
                    </a:schemeClr>
                  </a:gs>
                  <a:gs pos="59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BAEEF84C-2388-5465-2183-9E7E0C7BE128}"/>
              </a:ext>
            </a:extLst>
          </p:cNvPr>
          <p:cNvCxnSpPr>
            <a:cxnSpLocks/>
            <a:stCxn id="120" idx="3"/>
            <a:endCxn id="250" idx="1"/>
          </p:cNvCxnSpPr>
          <p:nvPr/>
        </p:nvCxnSpPr>
        <p:spPr>
          <a:xfrm>
            <a:off x="2659445" y="4660148"/>
            <a:ext cx="25758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90A19C-CFBA-5288-672A-E44BFC80224B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09BBD0-FC56-15BF-111D-BF90E7FE86CA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C1A323-941E-AC80-6242-889F264AA3D7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191FB8-01F1-BE70-A6B1-05A3DD4932AE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E090C4-A88F-B75C-C429-E8CACC463C9E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8C6FFC9-B3D9-F103-C0D1-45C0FF9B9203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A4C5C2-B76D-B94C-920E-8A2C946E43CE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3335F0E-7DCB-A488-90DE-C1295FC67F3E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029B03-91C5-AB05-C383-C1BCDC5347B6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4F916A-77FB-290C-9873-FFEF177F8ACA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687383-8CC8-49E4-B5E3-CAF6FCA03D3A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935087-87F6-DEEB-0E83-8D6DB0CA1885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78A5E6-D42D-5182-BAD3-1A438E0B0EE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>
            <a:off x="2165830" y="3449462"/>
            <a:ext cx="2959" cy="2874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6732E1-B365-DB76-3DBC-F12E7057A6C1}"/>
              </a:ext>
            </a:extLst>
          </p:cNvPr>
          <p:cNvCxnSpPr>
            <a:cxnSpLocks/>
            <a:stCxn id="97" idx="2"/>
            <a:endCxn id="120" idx="0"/>
          </p:cNvCxnSpPr>
          <p:nvPr/>
        </p:nvCxnSpPr>
        <p:spPr>
          <a:xfrm>
            <a:off x="2168789" y="4152313"/>
            <a:ext cx="4924" cy="3001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7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232FDC-BBCF-767D-0986-7D95F4FFFEBC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경과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76288-9065-679F-DC2F-131087FEAE04}"/>
              </a:ext>
            </a:extLst>
          </p:cNvPr>
          <p:cNvSpPr txBox="1"/>
          <p:nvPr/>
        </p:nvSpPr>
        <p:spPr>
          <a:xfrm>
            <a:off x="9511672" y="811741"/>
            <a:ext cx="2121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1200" b="1" spc="-100" dirty="0"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추천 모델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67BB04-D539-AEF0-DCE5-76F89204787E}"/>
              </a:ext>
            </a:extLst>
          </p:cNvPr>
          <p:cNvGrpSpPr/>
          <p:nvPr/>
        </p:nvGrpSpPr>
        <p:grpSpPr>
          <a:xfrm>
            <a:off x="1804359" y="2132856"/>
            <a:ext cx="8468105" cy="4403797"/>
            <a:chOff x="1384733" y="1868522"/>
            <a:chExt cx="9474179" cy="49270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E2CAA38-6F53-D99C-52FC-0485B41E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068"/>
            <a:stretch/>
          </p:blipFill>
          <p:spPr>
            <a:xfrm>
              <a:off x="1617434" y="1896002"/>
              <a:ext cx="9023949" cy="4743418"/>
            </a:xfrm>
            <a:prstGeom prst="rect">
              <a:avLst/>
            </a:prstGeom>
          </p:spPr>
        </p:pic>
        <p:sp>
          <p:nvSpPr>
            <p:cNvPr id="25" name="양쪽 모서리가 둥근 사각형 13">
              <a:extLst>
                <a:ext uri="{FF2B5EF4-FFF2-40B4-BE49-F238E27FC236}">
                  <a16:creationId xmlns:a16="http://schemas.microsoft.com/office/drawing/2014/main" id="{9A438F32-0E77-3359-2156-F19C642D427A}"/>
                </a:ext>
              </a:extLst>
            </p:cNvPr>
            <p:cNvSpPr/>
            <p:nvPr/>
          </p:nvSpPr>
          <p:spPr>
            <a:xfrm>
              <a:off x="1617434" y="5995495"/>
              <a:ext cx="9063732" cy="800028"/>
            </a:xfrm>
            <a:prstGeom prst="round2Same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현재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 주변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주차 가능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하고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의자</a:t>
              </a:r>
              <a:r>
                <a:rPr lang="ko-KR" altLang="en-US" sz="1600" dirty="0">
                  <a:solidFill>
                    <a:srgbClr val="C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 편한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매장을 평점순으로 추천해줘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”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A78AE2B-51B2-65E9-BDC9-439FE6B67FD7}"/>
                </a:ext>
              </a:extLst>
            </p:cNvPr>
            <p:cNvGrpSpPr/>
            <p:nvPr/>
          </p:nvGrpSpPr>
          <p:grpSpPr>
            <a:xfrm>
              <a:off x="1384733" y="1868522"/>
              <a:ext cx="9474179" cy="4927001"/>
              <a:chOff x="575033" y="1919235"/>
              <a:chExt cx="9757647" cy="5074418"/>
            </a:xfrm>
          </p:grpSpPr>
          <p:sp>
            <p:nvSpPr>
              <p:cNvPr id="34" name="양쪽 모서리가 둥근 사각형 3">
                <a:extLst>
                  <a:ext uri="{FF2B5EF4-FFF2-40B4-BE49-F238E27FC236}">
                    <a16:creationId xmlns:a16="http://schemas.microsoft.com/office/drawing/2014/main" id="{81297DC0-EA5A-80DE-8060-9BD501612E47}"/>
                  </a:ext>
                </a:extLst>
              </p:cNvPr>
              <p:cNvSpPr/>
              <p:nvPr/>
            </p:nvSpPr>
            <p:spPr>
              <a:xfrm>
                <a:off x="799070" y="1919235"/>
                <a:ext cx="9309572" cy="5024176"/>
              </a:xfrm>
              <a:prstGeom prst="round2SameRect">
                <a:avLst>
                  <a:gd name="adj1" fmla="val 2467"/>
                  <a:gd name="adj2" fmla="val 0"/>
                </a:avLst>
              </a:prstGeom>
              <a:noFill/>
              <a:ln w="730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38640F-16A3-FBA8-1D55-4FC76C2AA2F6}"/>
                  </a:ext>
                </a:extLst>
              </p:cNvPr>
              <p:cNvSpPr/>
              <p:nvPr/>
            </p:nvSpPr>
            <p:spPr>
              <a:xfrm>
                <a:off x="575033" y="6883121"/>
                <a:ext cx="9757647" cy="1105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+mn-cs"/>
                </a:endParaRPr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E2C9B7A-ED99-2295-8B02-412D535074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226480-9B58-BAA5-0F0B-03AF6E51CBEA}"/>
              </a:ext>
            </a:extLst>
          </p:cNvPr>
          <p:cNvSpPr txBox="1"/>
          <p:nvPr/>
        </p:nvSpPr>
        <p:spPr>
          <a:xfrm>
            <a:off x="376103" y="1198517"/>
            <a:ext cx="3163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매장 추천 모델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시연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FD5D2-31DB-86F6-907B-F2EFF11F17D6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A714B1-26E7-5DA2-C91E-32DE54E35375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4B1C15-94CD-5252-C632-46EADADCE10A}"/>
              </a:ext>
            </a:extLst>
          </p:cNvPr>
          <p:cNvCxnSpPr>
            <a:cxnSpLocks/>
          </p:cNvCxnSpPr>
          <p:nvPr/>
        </p:nvCxnSpPr>
        <p:spPr>
          <a:xfrm>
            <a:off x="961292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6D48D2-8ECA-40CC-6730-689659A063A8}"/>
              </a:ext>
            </a:extLst>
          </p:cNvPr>
          <p:cNvSpPr txBox="1"/>
          <p:nvPr/>
        </p:nvSpPr>
        <p:spPr>
          <a:xfrm>
            <a:off x="9699468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D259D-D4D2-7919-492B-A09EACF52E6A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ADCCB-CD62-64FC-AE60-86445B7D6CE5}"/>
              </a:ext>
            </a:extLst>
          </p:cNvPr>
          <p:cNvCxnSpPr>
            <a:cxnSpLocks/>
          </p:cNvCxnSpPr>
          <p:nvPr/>
        </p:nvCxnSpPr>
        <p:spPr>
          <a:xfrm>
            <a:off x="11647749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F50A88-3451-9F8D-7067-A10F5C098C64}"/>
              </a:ext>
            </a:extLst>
          </p:cNvPr>
          <p:cNvSpPr txBox="1"/>
          <p:nvPr/>
        </p:nvSpPr>
        <p:spPr>
          <a:xfrm>
            <a:off x="10037554" y="507044"/>
            <a:ext cx="15501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경과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FB18A5-F631-504D-842E-14DCE609406D}"/>
              </a:ext>
            </a:extLst>
          </p:cNvPr>
          <p:cNvCxnSpPr>
            <a:cxnSpLocks/>
          </p:cNvCxnSpPr>
          <p:nvPr/>
        </p:nvCxnSpPr>
        <p:spPr>
          <a:xfrm>
            <a:off x="994601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513F3-78D5-40E2-B3B5-611A4DA91FBD}"/>
              </a:ext>
            </a:extLst>
          </p:cNvPr>
          <p:cNvCxnSpPr>
            <a:cxnSpLocks/>
          </p:cNvCxnSpPr>
          <p:nvPr/>
        </p:nvCxnSpPr>
        <p:spPr>
          <a:xfrm>
            <a:off x="9279833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5F6350-16AC-986E-FCCB-CE7877EAE575}"/>
              </a:ext>
            </a:extLst>
          </p:cNvPr>
          <p:cNvSpPr txBox="1"/>
          <p:nvPr/>
        </p:nvSpPr>
        <p:spPr>
          <a:xfrm>
            <a:off x="9366378" y="507044"/>
            <a:ext cx="23211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58C3D9-22DA-AF4D-F117-79A1FCC64D0E}"/>
              </a:ext>
            </a:extLst>
          </p:cNvPr>
          <p:cNvCxnSpPr>
            <a:cxnSpLocks/>
          </p:cNvCxnSpPr>
          <p:nvPr/>
        </p:nvCxnSpPr>
        <p:spPr>
          <a:xfrm>
            <a:off x="8946572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9B2F11-1560-7611-4F2B-603331B8FD05}"/>
              </a:ext>
            </a:extLst>
          </p:cNvPr>
          <p:cNvSpPr txBox="1"/>
          <p:nvPr/>
        </p:nvSpPr>
        <p:spPr>
          <a:xfrm>
            <a:off x="9033117" y="507044"/>
            <a:ext cx="21295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6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CDE6E916-B1D2-72B8-53FE-62EEDAA5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423BE-AEDA-15B6-E7B1-92427DDAA160}"/>
              </a:ext>
            </a:extLst>
          </p:cNvPr>
          <p:cNvSpPr/>
          <p:nvPr/>
        </p:nvSpPr>
        <p:spPr>
          <a:xfrm>
            <a:off x="0" y="1520788"/>
            <a:ext cx="8652284" cy="5348188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D0D11-57FB-4811-0834-77F95F7D9305}"/>
              </a:ext>
            </a:extLst>
          </p:cNvPr>
          <p:cNvSpPr/>
          <p:nvPr/>
        </p:nvSpPr>
        <p:spPr>
          <a:xfrm>
            <a:off x="2207568" y="3507662"/>
            <a:ext cx="3122778" cy="626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4400" spc="-15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자체 평가 의견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E63B17-05B6-79AC-0AC0-E4C3DF9F5CA6}"/>
              </a:ext>
            </a:extLst>
          </p:cNvPr>
          <p:cNvCxnSpPr>
            <a:cxnSpLocks/>
          </p:cNvCxnSpPr>
          <p:nvPr/>
        </p:nvCxnSpPr>
        <p:spPr>
          <a:xfrm>
            <a:off x="1046079" y="4473116"/>
            <a:ext cx="74359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684223-3DDC-F74B-FECB-F93743074B1A}"/>
              </a:ext>
            </a:extLst>
          </p:cNvPr>
          <p:cNvSpPr txBox="1"/>
          <p:nvPr/>
        </p:nvSpPr>
        <p:spPr>
          <a:xfrm>
            <a:off x="743512" y="2848480"/>
            <a:ext cx="1295226" cy="1381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976">
                <a:ln>
                  <a:solidFill>
                    <a:srgbClr val="F18A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8976" dirty="0">
              <a:ln>
                <a:solidFill>
                  <a:srgbClr val="F18A00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55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1A00A24-9283-9BEF-92A1-DC5EC2EA0BA6}"/>
              </a:ext>
            </a:extLst>
          </p:cNvPr>
          <p:cNvCxnSpPr>
            <a:cxnSpLocks/>
          </p:cNvCxnSpPr>
          <p:nvPr/>
        </p:nvCxnSpPr>
        <p:spPr>
          <a:xfrm>
            <a:off x="1022870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ABCAE9-8F0B-4785-1B9C-B90AC8A825CD}"/>
              </a:ext>
            </a:extLst>
          </p:cNvPr>
          <p:cNvSpPr txBox="1"/>
          <p:nvPr/>
        </p:nvSpPr>
        <p:spPr>
          <a:xfrm>
            <a:off x="10315250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5919BB-2FCA-D991-043E-54147137B12D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BE26A5-EA02-FDEE-CC5C-354421636C6C}"/>
              </a:ext>
            </a:extLst>
          </p:cNvPr>
          <p:cNvSpPr txBox="1"/>
          <p:nvPr/>
        </p:nvSpPr>
        <p:spPr>
          <a:xfrm>
            <a:off x="10653336" y="507044"/>
            <a:ext cx="1258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r>
              <a:rPr lang="en-US" altLang="ko-KR" sz="1300" b="1" cap="none" spc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자체 평가 의견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E50CE4-EB88-81EF-67CB-63C2F7995EA2}"/>
              </a:ext>
            </a:extLst>
          </p:cNvPr>
          <p:cNvCxnSpPr>
            <a:cxnSpLocks/>
          </p:cNvCxnSpPr>
          <p:nvPr/>
        </p:nvCxnSpPr>
        <p:spPr>
          <a:xfrm>
            <a:off x="10561794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66E861-2D5F-093D-983F-DF3A340955FF}"/>
              </a:ext>
            </a:extLst>
          </p:cNvPr>
          <p:cNvCxnSpPr>
            <a:cxnSpLocks/>
          </p:cNvCxnSpPr>
          <p:nvPr/>
        </p:nvCxnSpPr>
        <p:spPr>
          <a:xfrm>
            <a:off x="989561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078361-57DE-B3EC-9760-8B9C39B71A8E}"/>
              </a:ext>
            </a:extLst>
          </p:cNvPr>
          <p:cNvSpPr txBox="1"/>
          <p:nvPr/>
        </p:nvSpPr>
        <p:spPr>
          <a:xfrm>
            <a:off x="9982160" y="507044"/>
            <a:ext cx="2756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41BD3F0-CB59-23B5-4B86-BC232AF26408}"/>
              </a:ext>
            </a:extLst>
          </p:cNvPr>
          <p:cNvCxnSpPr>
            <a:cxnSpLocks/>
          </p:cNvCxnSpPr>
          <p:nvPr/>
        </p:nvCxnSpPr>
        <p:spPr>
          <a:xfrm>
            <a:off x="956235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F1DF5E-B85F-0514-4D97-05EAE76BAFC5}"/>
              </a:ext>
            </a:extLst>
          </p:cNvPr>
          <p:cNvSpPr txBox="1"/>
          <p:nvPr/>
        </p:nvSpPr>
        <p:spPr>
          <a:xfrm>
            <a:off x="9648900" y="507044"/>
            <a:ext cx="2417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75DDB-CBC3-3C26-F8E9-6C7CB5AC1F39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자체 평가 의견</a:t>
            </a:r>
            <a:endParaRPr lang="ko-KR" altLang="en-US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D24F11B-7879-2D18-355B-BA58FBC7D7CA}"/>
              </a:ext>
            </a:extLst>
          </p:cNvPr>
          <p:cNvCxnSpPr>
            <a:cxnSpLocks/>
          </p:cNvCxnSpPr>
          <p:nvPr/>
        </p:nvCxnSpPr>
        <p:spPr>
          <a:xfrm>
            <a:off x="922909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2943FC-E651-F992-022B-76A2125EC51F}"/>
              </a:ext>
            </a:extLst>
          </p:cNvPr>
          <p:cNvSpPr txBox="1"/>
          <p:nvPr/>
        </p:nvSpPr>
        <p:spPr>
          <a:xfrm>
            <a:off x="9315640" y="507044"/>
            <a:ext cx="2417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24FEE0-D08D-9875-DDFC-C8014F304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24D3064-1F3C-8EB1-40D1-522A7CE5B3CE}"/>
              </a:ext>
            </a:extLst>
          </p:cNvPr>
          <p:cNvSpPr txBox="1"/>
          <p:nvPr/>
        </p:nvSpPr>
        <p:spPr>
          <a:xfrm>
            <a:off x="649289" y="1989849"/>
            <a:ext cx="944089" cy="134965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defPPr>
              <a:defRPr lang="en-GB"/>
            </a:defPPr>
            <a:lvl1pPr algn="ctr">
              <a:defRPr sz="13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완성도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84F7C15-382E-B587-4579-625B1CC43C15}"/>
              </a:ext>
            </a:extLst>
          </p:cNvPr>
          <p:cNvCxnSpPr>
            <a:cxnSpLocks/>
          </p:cNvCxnSpPr>
          <p:nvPr/>
        </p:nvCxnSpPr>
        <p:spPr>
          <a:xfrm>
            <a:off x="649289" y="3339500"/>
            <a:ext cx="105952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41BEBAC6-EF45-E9B7-3DF4-CB132303D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54598"/>
              </p:ext>
            </p:extLst>
          </p:nvPr>
        </p:nvGraphicFramePr>
        <p:xfrm>
          <a:off x="5738575" y="1746470"/>
          <a:ext cx="5191732" cy="158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76">
                  <a:extLst>
                    <a:ext uri="{9D8B030D-6E8A-4147-A177-3AD203B41FA5}">
                      <a16:colId xmlns:a16="http://schemas.microsoft.com/office/drawing/2014/main" val="3782251409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2933222602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159979728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1588955381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3665152686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427950504"/>
                    </a:ext>
                  </a:extLst>
                </a:gridCol>
                <a:gridCol w="741676">
                  <a:extLst>
                    <a:ext uri="{9D8B030D-6E8A-4147-A177-3AD203B41FA5}">
                      <a16:colId xmlns:a16="http://schemas.microsoft.com/office/drawing/2014/main" val="826429969"/>
                    </a:ext>
                  </a:extLst>
                </a:gridCol>
              </a:tblGrid>
              <a:tr h="1903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척도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 err="1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김승래</a:t>
                      </a:r>
                      <a:endParaRPr lang="ko-KR" altLang="en-US" sz="10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 err="1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김현빈</a:t>
                      </a:r>
                      <a:endParaRPr lang="ko-KR" altLang="en-US" sz="10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신민석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 err="1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이동걸</a:t>
                      </a:r>
                      <a:endParaRPr lang="ko-KR" altLang="en-US" sz="10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이은총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전체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E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35729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…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84455" indent="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77382277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22431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1954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5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48273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8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55942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9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30" normalizeH="0" baseline="0" noProof="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94889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10</a:t>
                      </a: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0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84455" indent="-108000" algn="l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>
                          <a:tab pos="292100" algn="l"/>
                        </a:tabLst>
                      </a:pPr>
                      <a:endParaRPr lang="en-US" sz="1000" b="0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2051"/>
                  </a:ext>
                </a:extLst>
              </a:tr>
              <a:tr h="141595">
                <a:tc>
                  <a:txBody>
                    <a:bodyPr/>
                    <a:lstStyle/>
                    <a:p>
                      <a:pPr marL="0" marR="118745" lvl="0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점수</a:t>
                      </a:r>
                      <a:endParaRPr lang="en-US" sz="1000" b="1" kern="1200" spc="-30" dirty="0">
                        <a:ln>
                          <a:solidFill>
                            <a:srgbClr val="0F2548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6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5.25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10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9.75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7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Tx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9.5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4455" indent="0" algn="ctr" defTabSz="1036747" rtl="0" eaLnBrk="1" fontAlgn="ctr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  <a:tabLst>
                          <a:tab pos="292100" algn="l"/>
                        </a:tabLst>
                      </a:pPr>
                      <a:r>
                        <a:rPr lang="en-US" sz="1000" b="1" kern="1200" spc="-30" dirty="0">
                          <a:ln>
                            <a:solidFill>
                              <a:srgbClr val="0F2548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8.3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39584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87864AC5-79F1-66CD-B83B-B24660711609}"/>
              </a:ext>
            </a:extLst>
          </p:cNvPr>
          <p:cNvSpPr txBox="1"/>
          <p:nvPr/>
        </p:nvSpPr>
        <p:spPr>
          <a:xfrm>
            <a:off x="1672395" y="2065777"/>
            <a:ext cx="444250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평점은 </a:t>
            </a:r>
            <a:r>
              <a:rPr lang="en-US" altLang="ko-KR" sz="3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8.3</a:t>
            </a:r>
            <a:r>
              <a:rPr lang="ko-KR" altLang="en-US" sz="32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</a:t>
            </a:r>
            <a:endParaRPr lang="en-US" altLang="ko-KR" b="1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개인별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인별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익명 투표 수행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인별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점수의 전체 평균점수 반영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34E548-AF52-808F-DC31-37FCE51B378C}"/>
              </a:ext>
            </a:extLst>
          </p:cNvPr>
          <p:cNvSpPr txBox="1"/>
          <p:nvPr/>
        </p:nvSpPr>
        <p:spPr>
          <a:xfrm>
            <a:off x="649289" y="3376448"/>
            <a:ext cx="944089" cy="152871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defPPr>
              <a:defRPr lang="en-GB"/>
            </a:defPPr>
            <a:lvl1pPr algn="ctr">
              <a:defRPr sz="13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spc="-3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잘한부분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3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아쉬운점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5B599E8-4712-1447-5ECD-64ED299B3023}"/>
              </a:ext>
            </a:extLst>
          </p:cNvPr>
          <p:cNvCxnSpPr>
            <a:cxnSpLocks/>
          </p:cNvCxnSpPr>
          <p:nvPr/>
        </p:nvCxnSpPr>
        <p:spPr>
          <a:xfrm>
            <a:off x="5107190" y="3518500"/>
            <a:ext cx="0" cy="1278652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tailEnd type="none"/>
          </a:ln>
          <a:effectLst/>
        </p:spPr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A648063-5751-04B3-990A-3454D630EB09}"/>
              </a:ext>
            </a:extLst>
          </p:cNvPr>
          <p:cNvCxnSpPr>
            <a:cxnSpLocks/>
          </p:cNvCxnSpPr>
          <p:nvPr/>
        </p:nvCxnSpPr>
        <p:spPr>
          <a:xfrm>
            <a:off x="649289" y="4905164"/>
            <a:ext cx="105952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CCC4FD6-51A9-74DB-F0D0-25A3B522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5413" y="3699243"/>
            <a:ext cx="866775" cy="8831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79379" tIns="0" bIns="36000" anchor="ctr"/>
          <a:lstStyle/>
          <a:p>
            <a:pPr marL="0" lvl="1" algn="ctr" latinLnBrk="0">
              <a:lnSpc>
                <a:spcPct val="110000"/>
              </a:lnSpc>
              <a:defRPr/>
            </a:pPr>
            <a:r>
              <a:rPr lang="ko-KR" altLang="en-US" sz="1600" b="1" kern="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itchFamily="2" charset="2"/>
              </a:rPr>
              <a:t>잘한 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51FCD0F-5207-174F-6060-17F0F05C9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699243"/>
            <a:ext cx="866775" cy="8831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79379" tIns="0" bIns="36000" anchor="ctr"/>
          <a:lstStyle/>
          <a:p>
            <a:pPr marL="0" lvl="1" algn="ctr" latinLnBrk="0">
              <a:lnSpc>
                <a:spcPct val="110000"/>
              </a:lnSpc>
              <a:defRPr/>
            </a:pPr>
            <a:r>
              <a:rPr lang="ko-KR" altLang="en-US" sz="1600" b="1" kern="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itchFamily="2" charset="2"/>
              </a:rPr>
              <a:t>아쉬운 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5AA2B1D-4E9F-D237-2292-A0068B47F89E}"/>
              </a:ext>
            </a:extLst>
          </p:cNvPr>
          <p:cNvSpPr txBox="1"/>
          <p:nvPr/>
        </p:nvSpPr>
        <p:spPr>
          <a:xfrm>
            <a:off x="2642309" y="3898793"/>
            <a:ext cx="2265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지식활용도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7814BC-953D-1EC9-A603-06215778BF93}"/>
              </a:ext>
            </a:extLst>
          </p:cNvPr>
          <p:cNvSpPr txBox="1"/>
          <p:nvPr/>
        </p:nvSpPr>
        <p:spPr>
          <a:xfrm>
            <a:off x="6163174" y="3400425"/>
            <a:ext cx="6337346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수집의 한계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입지분석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Blog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 </a:t>
            </a:r>
          </a:p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웹페이지 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디자인 불만족</a:t>
            </a:r>
            <a:endParaRPr lang="en-US" altLang="ko-KR" sz="1400" b="1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베이스 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체계화 부족</a:t>
            </a:r>
            <a:endParaRPr lang="en-US" altLang="ko-KR" sz="1400" b="1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키워드 만으로 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의미 있는 분석의 한계</a:t>
            </a:r>
            <a:endParaRPr lang="en-US" altLang="ko-KR" sz="1400" b="1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점수 정규화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명사별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빈도를 백분위로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정규화하여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극단적인 점수를 방지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57040" indent="-257040">
              <a:spcBef>
                <a:spcPts val="300"/>
              </a:spcBef>
              <a:buFont typeface="Arial"/>
              <a:buChar char="•"/>
              <a:defRPr/>
            </a:pPr>
            <a:r>
              <a:rPr lang="ko-KR" altLang="en-US" sz="1400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의사 판단 한계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명사 중심 분석으로 긍정과 부정을 완벽히 판단하지 못함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3714A1-27B5-9BBE-83A7-9DB0B8BB1E31}"/>
              </a:ext>
            </a:extLst>
          </p:cNvPr>
          <p:cNvSpPr txBox="1"/>
          <p:nvPr/>
        </p:nvSpPr>
        <p:spPr>
          <a:xfrm>
            <a:off x="649289" y="4946239"/>
            <a:ext cx="944089" cy="152871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defPPr>
              <a:defRPr lang="en-GB"/>
            </a:defPPr>
            <a:lvl1pPr algn="ctr">
              <a:defRPr sz="13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추후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개선점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</a:t>
            </a:r>
          </a:p>
          <a:p>
            <a:pPr>
              <a:lnSpc>
                <a:spcPct val="110000"/>
              </a:lnSpc>
            </a:pPr>
            <a:r>
              <a:rPr lang="ko-KR" altLang="en-US" sz="1600" spc="-3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보완할점</a:t>
            </a:r>
            <a:endParaRPr lang="en-US" altLang="ko-KR" sz="1600" spc="-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56140EF-F773-200A-5BC7-EC99A0D5F0FC}"/>
              </a:ext>
            </a:extLst>
          </p:cNvPr>
          <p:cNvCxnSpPr>
            <a:cxnSpLocks/>
          </p:cNvCxnSpPr>
          <p:nvPr/>
        </p:nvCxnSpPr>
        <p:spPr>
          <a:xfrm>
            <a:off x="649289" y="6474955"/>
            <a:ext cx="105952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8C18D9E-F787-9974-52A7-308B5106A27D}"/>
              </a:ext>
            </a:extLst>
          </p:cNvPr>
          <p:cNvSpPr txBox="1"/>
          <p:nvPr/>
        </p:nvSpPr>
        <p:spPr>
          <a:xfrm>
            <a:off x="1672395" y="4967880"/>
            <a:ext cx="9716193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김승래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프로젝트에서 데이터 분석과 개발에 적극 참여하고 싶다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</a:p>
          <a:p>
            <a:pPr marL="257040" indent="-257040"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김현빈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좀 더 유의미한 데이터를 수집하고 이에 맞는 모델을 사용해 정확성을 높이고 싶다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</a:p>
          <a:p>
            <a:pPr marL="257040" indent="-257040"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신민석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적용하고 있는 플라스크를 장고로 서비스를 전환해 보고 싶다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</a:p>
          <a:p>
            <a:pPr marL="257040" indent="-257040"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이동걸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주제를 사전에 확실해 정해 좀 더 목표에 몰입하여 완성도 높은 프로젝트를 수행하고 싶다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</a:p>
          <a:p>
            <a:pPr marL="257040" indent="-257040"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이은총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활용도가 높은 주제로 보다 의미 있는 다양한 데이터 수집과 분석을 하고 싶다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.”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070E52D-B20F-0DC2-AC98-A1AAE6EE6F51}"/>
              </a:ext>
            </a:extLst>
          </p:cNvPr>
          <p:cNvGrpSpPr/>
          <p:nvPr/>
        </p:nvGrpSpPr>
        <p:grpSpPr>
          <a:xfrm>
            <a:off x="1929161" y="4955758"/>
            <a:ext cx="793625" cy="338554"/>
            <a:chOff x="2906814" y="6810780"/>
            <a:chExt cx="793625" cy="338554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C0B076F4-1C5A-2F16-6BB0-2C4E15ED0394}"/>
                </a:ext>
              </a:extLst>
            </p:cNvPr>
            <p:cNvSpPr/>
            <p:nvPr/>
          </p:nvSpPr>
          <p:spPr>
            <a:xfrm>
              <a:off x="2927648" y="6821575"/>
              <a:ext cx="756084" cy="28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172F91E-2D11-1867-7B05-2509D840308E}"/>
                </a:ext>
              </a:extLst>
            </p:cNvPr>
            <p:cNvSpPr txBox="1"/>
            <p:nvPr/>
          </p:nvSpPr>
          <p:spPr>
            <a:xfrm>
              <a:off x="2906814" y="6810780"/>
              <a:ext cx="793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김승래</a:t>
              </a:r>
              <a:endPara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98E890D-8BB9-3A0F-A7B5-5C5DEB97378A}"/>
              </a:ext>
            </a:extLst>
          </p:cNvPr>
          <p:cNvGrpSpPr/>
          <p:nvPr/>
        </p:nvGrpSpPr>
        <p:grpSpPr>
          <a:xfrm>
            <a:off x="1929161" y="5266062"/>
            <a:ext cx="793625" cy="338554"/>
            <a:chOff x="2906814" y="6810780"/>
            <a:chExt cx="793625" cy="33855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8FA8365-DF14-622E-7C98-08C50883371F}"/>
                </a:ext>
              </a:extLst>
            </p:cNvPr>
            <p:cNvSpPr/>
            <p:nvPr/>
          </p:nvSpPr>
          <p:spPr>
            <a:xfrm>
              <a:off x="2927648" y="6821575"/>
              <a:ext cx="756084" cy="28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7B4BD4-2EA4-3482-72BA-A2AD5E11E317}"/>
                </a:ext>
              </a:extLst>
            </p:cNvPr>
            <p:cNvSpPr txBox="1"/>
            <p:nvPr/>
          </p:nvSpPr>
          <p:spPr>
            <a:xfrm>
              <a:off x="2906814" y="6810780"/>
              <a:ext cx="793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김현빈</a:t>
              </a:r>
              <a:endPara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017C30C-FF94-5BF9-1559-02E782EA8484}"/>
              </a:ext>
            </a:extLst>
          </p:cNvPr>
          <p:cNvGrpSpPr/>
          <p:nvPr/>
        </p:nvGrpSpPr>
        <p:grpSpPr>
          <a:xfrm>
            <a:off x="1929161" y="5557873"/>
            <a:ext cx="793625" cy="338554"/>
            <a:chOff x="2906814" y="6810780"/>
            <a:chExt cx="793625" cy="33855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4A17A6F4-FF93-3012-31AF-BEA3C4757C73}"/>
                </a:ext>
              </a:extLst>
            </p:cNvPr>
            <p:cNvSpPr/>
            <p:nvPr/>
          </p:nvSpPr>
          <p:spPr>
            <a:xfrm>
              <a:off x="2927648" y="6821575"/>
              <a:ext cx="756084" cy="28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B0680D2-0D3C-6EA8-62DE-334E8D74830C}"/>
                </a:ext>
              </a:extLst>
            </p:cNvPr>
            <p:cNvSpPr txBox="1"/>
            <p:nvPr/>
          </p:nvSpPr>
          <p:spPr>
            <a:xfrm>
              <a:off x="2906814" y="6810780"/>
              <a:ext cx="793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신민석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0B8041B-BB26-C512-7FD2-7E0872C80E5F}"/>
              </a:ext>
            </a:extLst>
          </p:cNvPr>
          <p:cNvGrpSpPr/>
          <p:nvPr/>
        </p:nvGrpSpPr>
        <p:grpSpPr>
          <a:xfrm>
            <a:off x="1929161" y="5869989"/>
            <a:ext cx="793625" cy="338554"/>
            <a:chOff x="2906814" y="6810780"/>
            <a:chExt cx="793625" cy="33855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41790713-16DD-D9CE-F9DC-C8F0612FFE62}"/>
                </a:ext>
              </a:extLst>
            </p:cNvPr>
            <p:cNvSpPr/>
            <p:nvPr/>
          </p:nvSpPr>
          <p:spPr>
            <a:xfrm>
              <a:off x="2927648" y="6821575"/>
              <a:ext cx="756084" cy="28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3780542-CA08-9666-27A9-D36680DEF380}"/>
                </a:ext>
              </a:extLst>
            </p:cNvPr>
            <p:cNvSpPr txBox="1"/>
            <p:nvPr/>
          </p:nvSpPr>
          <p:spPr>
            <a:xfrm>
              <a:off x="2906814" y="6810780"/>
              <a:ext cx="793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이동걸</a:t>
              </a:r>
              <a:endPara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753209B-415F-CEC8-C28F-2B1BCB155921}"/>
              </a:ext>
            </a:extLst>
          </p:cNvPr>
          <p:cNvGrpSpPr/>
          <p:nvPr/>
        </p:nvGrpSpPr>
        <p:grpSpPr>
          <a:xfrm>
            <a:off x="1929161" y="6178468"/>
            <a:ext cx="793625" cy="338554"/>
            <a:chOff x="2906814" y="6810780"/>
            <a:chExt cx="793625" cy="338554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01B7A60A-1117-93D6-08DF-ADD96E194CE6}"/>
                </a:ext>
              </a:extLst>
            </p:cNvPr>
            <p:cNvSpPr/>
            <p:nvPr/>
          </p:nvSpPr>
          <p:spPr>
            <a:xfrm>
              <a:off x="2927648" y="6821575"/>
              <a:ext cx="756084" cy="28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26420F-6DAC-4D30-3904-69753C961926}"/>
                </a:ext>
              </a:extLst>
            </p:cNvPr>
            <p:cNvSpPr txBox="1"/>
            <p:nvPr/>
          </p:nvSpPr>
          <p:spPr>
            <a:xfrm>
              <a:off x="2906814" y="6810780"/>
              <a:ext cx="7936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이은총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98FBC5-F403-13BD-6294-99516EB9F3DD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1A75DDB-CBC3-3C26-F8E9-6C7CB5AC1F39}"/>
              </a:ext>
            </a:extLst>
          </p:cNvPr>
          <p:cNvSpPr txBox="1"/>
          <p:nvPr/>
        </p:nvSpPr>
        <p:spPr>
          <a:xfrm>
            <a:off x="659396" y="2168860"/>
            <a:ext cx="52925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 u="sng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6000" b="1" u="sng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altLang="ko-KR" sz="6000" b="1" u="sng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34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75C6D4E-D36A-6F5E-0EEF-14E0DBE4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A1FC8-7E13-58C9-B4FF-997A8FC821A3}"/>
              </a:ext>
            </a:extLst>
          </p:cNvPr>
          <p:cNvSpPr/>
          <p:nvPr/>
        </p:nvSpPr>
        <p:spPr>
          <a:xfrm>
            <a:off x="1611888" y="1160748"/>
            <a:ext cx="8755888" cy="4568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t"/>
          <a:lstStyle/>
          <a:p>
            <a:pPr marL="0" lvl="1">
              <a:spcAft>
                <a:spcPts val="500"/>
              </a:spcAft>
              <a:defRPr/>
            </a:pPr>
            <a:endParaRPr lang="en-US" altLang="ko-KR" sz="400" b="1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2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1" algn="ctr">
              <a:spcAft>
                <a:spcPts val="500"/>
              </a:spcAft>
              <a:defRPr/>
            </a:pPr>
            <a:r>
              <a:rPr lang="en-US" altLang="ko-KR" sz="2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2400" b="1" u="sng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분석</a:t>
            </a:r>
            <a:r>
              <a:rPr lang="ko-KR" altLang="en-US" sz="20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통한 스타벅스의 </a:t>
            </a:r>
            <a:r>
              <a:rPr lang="ko-KR" altLang="en-US" sz="2400" b="1" u="sng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성공요인 분석</a:t>
            </a:r>
            <a:r>
              <a:rPr lang="ko-KR" altLang="en-US" sz="20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2400" b="1" u="sng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추천 모델</a:t>
            </a:r>
            <a:r>
              <a:rPr lang="ko-KR" altLang="en-US" sz="20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제시</a:t>
            </a:r>
            <a:r>
              <a:rPr lang="en-US" altLang="ko-KR" sz="20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2000" b="1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942AA1-22FC-6311-5C94-4345E2C4735C}"/>
              </a:ext>
            </a:extLst>
          </p:cNvPr>
          <p:cNvGrpSpPr/>
          <p:nvPr/>
        </p:nvGrpSpPr>
        <p:grpSpPr>
          <a:xfrm>
            <a:off x="515380" y="1910394"/>
            <a:ext cx="6660740" cy="1299532"/>
            <a:chOff x="2695575" y="4051801"/>
            <a:chExt cx="3752850" cy="106728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A687FB-FE9F-265C-138A-00C5A6CD1008}"/>
                </a:ext>
              </a:extLst>
            </p:cNvPr>
            <p:cNvSpPr/>
            <p:nvPr/>
          </p:nvSpPr>
          <p:spPr>
            <a:xfrm>
              <a:off x="2803575" y="4051801"/>
              <a:ext cx="3644850" cy="10671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t"/>
            <a:lstStyle/>
            <a:p>
              <a:pPr marL="0" lvl="1">
                <a:spcAft>
                  <a:spcPts val="500"/>
                </a:spcAft>
                <a:defRPr/>
              </a:pPr>
              <a:endParaRPr lang="en-US" altLang="ko-KR" sz="2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0" lvl="1">
                <a:spcAft>
                  <a:spcPts val="500"/>
                </a:spcAft>
                <a:defRPr/>
              </a:pPr>
              <a:r>
                <a:rPr lang="en-US" altLang="ko-KR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I. </a:t>
              </a:r>
              <a:r>
                <a:rPr lang="ko-KR" altLang="en-US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성공요인 분석</a:t>
              </a: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 커피브랜드의 과거 재무정보를 통한 추이 분석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매장별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평점 및 서비스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고객 만족 키워드와의 상관관계 분석을 통해 성공요인 식별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높은 평점을 받은 매장의 공통된 서비스 제공 내역과 키워드를 통해 성공요인 식별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01AF3C8-2F34-79BB-AE42-B2CAFC989279}"/>
                </a:ext>
              </a:extLst>
            </p:cNvPr>
            <p:cNvSpPr/>
            <p:nvPr/>
          </p:nvSpPr>
          <p:spPr>
            <a:xfrm>
              <a:off x="2695575" y="4053399"/>
              <a:ext cx="108000" cy="1065685"/>
            </a:xfrm>
            <a:prstGeom prst="rect">
              <a:avLst/>
            </a:prstGeom>
            <a:solidFill>
              <a:srgbClr val="0072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76418-D48E-CC36-3FAB-D0D157926EBB}"/>
              </a:ext>
            </a:extLst>
          </p:cNvPr>
          <p:cNvSpPr txBox="1"/>
          <p:nvPr/>
        </p:nvSpPr>
        <p:spPr>
          <a:xfrm>
            <a:off x="7383964" y="2034420"/>
            <a:ext cx="4100972" cy="9900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스타벅스 홈페이지 매장 데이터 수집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전국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–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네이버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구글지도에서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평점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 키워드 등 수집 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이디야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커피빈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매장 정보 수집 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웹크롤링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71260F-D086-B16D-3193-4C5A882641B3}"/>
              </a:ext>
            </a:extLst>
          </p:cNvPr>
          <p:cNvGrpSpPr/>
          <p:nvPr/>
        </p:nvGrpSpPr>
        <p:grpSpPr>
          <a:xfrm>
            <a:off x="515380" y="3384285"/>
            <a:ext cx="6660740" cy="1206398"/>
            <a:chOff x="2695575" y="4051800"/>
            <a:chExt cx="3752850" cy="106728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FA31F7A-9845-EE37-F2EC-39B8E23B7DE3}"/>
                </a:ext>
              </a:extLst>
            </p:cNvPr>
            <p:cNvSpPr/>
            <p:nvPr/>
          </p:nvSpPr>
          <p:spPr>
            <a:xfrm>
              <a:off x="2803575" y="4051800"/>
              <a:ext cx="3644850" cy="10671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t"/>
            <a:lstStyle/>
            <a:p>
              <a:pPr marL="0" lvl="1">
                <a:spcAft>
                  <a:spcPts val="500"/>
                </a:spcAft>
                <a:defRPr/>
              </a:pPr>
              <a:endParaRPr lang="en-US" altLang="ko-KR" sz="2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2BC"/>
                </a:solidFill>
                <a:ea typeface="KoPubWorld돋움체 Medium" panose="00000600000000000000" pitchFamily="2" charset="-127"/>
              </a:endParaRPr>
            </a:p>
            <a:p>
              <a:pPr marL="0" lvl="1">
                <a:spcAft>
                  <a:spcPts val="500"/>
                </a:spcAft>
                <a:defRPr/>
              </a:pPr>
              <a:r>
                <a:rPr lang="en-US" altLang="ko-KR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II. </a:t>
              </a:r>
              <a:r>
                <a:rPr lang="ko-KR" altLang="en-US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 입지 분석</a:t>
              </a: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강남구 내 지하철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역별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총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승하차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인원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한달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분석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강남구 내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동별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평균 부동산 거래 금액 분석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동별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이디야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커피 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vs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스타벅스 매장 경쟁 분석   ▶  스타벅스 매장 최적위치 예측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C937358-D1AC-67F9-ECB8-936279FB794E}"/>
                </a:ext>
              </a:extLst>
            </p:cNvPr>
            <p:cNvSpPr/>
            <p:nvPr/>
          </p:nvSpPr>
          <p:spPr>
            <a:xfrm>
              <a:off x="2695575" y="4053399"/>
              <a:ext cx="108000" cy="106568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693B00-D549-F985-8FB1-CD6E5659EBB1}"/>
              </a:ext>
            </a:extLst>
          </p:cNvPr>
          <p:cNvCxnSpPr>
            <a:cxnSpLocks/>
          </p:cNvCxnSpPr>
          <p:nvPr/>
        </p:nvCxnSpPr>
        <p:spPr>
          <a:xfrm>
            <a:off x="510803" y="3292413"/>
            <a:ext cx="109137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C0135A-4B89-C662-F453-FC917851DCB9}"/>
              </a:ext>
            </a:extLst>
          </p:cNvPr>
          <p:cNvGrpSpPr/>
          <p:nvPr/>
        </p:nvGrpSpPr>
        <p:grpSpPr>
          <a:xfrm>
            <a:off x="515380" y="4747431"/>
            <a:ext cx="6660740" cy="1631978"/>
            <a:chOff x="2695575" y="4051801"/>
            <a:chExt cx="3752850" cy="10672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4139FF2-6E52-5998-1E10-EFA7BA018513}"/>
                </a:ext>
              </a:extLst>
            </p:cNvPr>
            <p:cNvSpPr/>
            <p:nvPr/>
          </p:nvSpPr>
          <p:spPr>
            <a:xfrm>
              <a:off x="2803575" y="4051801"/>
              <a:ext cx="3644850" cy="10671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t"/>
            <a:lstStyle/>
            <a:p>
              <a:pPr marL="0" lvl="1">
                <a:spcAft>
                  <a:spcPts val="500"/>
                </a:spcAft>
                <a:defRPr/>
              </a:pPr>
              <a:endParaRPr lang="en-US" altLang="ko-KR" sz="2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2BC"/>
                </a:solidFill>
                <a:ea typeface="KoPubWorld돋움체 Medium" panose="00000600000000000000" pitchFamily="2" charset="-127"/>
              </a:endParaRPr>
            </a:p>
            <a:p>
              <a:pPr marL="0" lvl="1">
                <a:spcAft>
                  <a:spcPts val="500"/>
                </a:spcAft>
                <a:defRPr/>
              </a:pPr>
              <a:r>
                <a:rPr lang="en-US" altLang="ko-KR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III. </a:t>
              </a:r>
              <a:r>
                <a:rPr lang="ko-KR" altLang="en-US" sz="2000" b="1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2B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추천 모델 제시</a:t>
              </a: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스타벅스 매장명을 기준으로 블로그를 검색하여 각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매장별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빈번히 사용한 단어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은어 포함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특징 등을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매장별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키워드로 축적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데이터화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축적된 데이터를 이용하여 구글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카카오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네이버 리뷰 총 개수 비중으로 재산출한 </a:t>
              </a:r>
              <a:r>
                <a:rPr lang="ko-KR" altLang="en-US" sz="14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매장별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평점 순으로 이용자들이 원하는 매장을 추천</a:t>
              </a:r>
              <a:endParaRPr lang="en-US" altLang="ko-KR" sz="14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80000" lvl="1" indent="-180000">
                <a:spcAft>
                  <a:spcPts val="20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지도 기반 매장의 세부정보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서비스 제공정보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평점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추천 블로그 등</a:t>
              </a:r>
              <a:r>
                <a:rPr lang="en-US" altLang="ko-KR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</a:t>
              </a:r>
              <a:r>
                <a:rPr lang="ko-KR" altLang="en-US" sz="14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길 안내 기능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C40BF49-D6C0-CA52-8E23-868B262D8E85}"/>
                </a:ext>
              </a:extLst>
            </p:cNvPr>
            <p:cNvSpPr/>
            <p:nvPr/>
          </p:nvSpPr>
          <p:spPr>
            <a:xfrm>
              <a:off x="2695575" y="4053399"/>
              <a:ext cx="108000" cy="10656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5E15CF6-E6CF-E9F8-9683-3DB672CDDA59}"/>
              </a:ext>
            </a:extLst>
          </p:cNvPr>
          <p:cNvCxnSpPr>
            <a:cxnSpLocks/>
          </p:cNvCxnSpPr>
          <p:nvPr/>
        </p:nvCxnSpPr>
        <p:spPr>
          <a:xfrm>
            <a:off x="510803" y="4664943"/>
            <a:ext cx="109137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D7521E0-DF0D-DEB9-5BB6-1B5E5EC9E754}"/>
              </a:ext>
            </a:extLst>
          </p:cNvPr>
          <p:cNvSpPr txBox="1"/>
          <p:nvPr/>
        </p:nvSpPr>
        <p:spPr>
          <a:xfrm>
            <a:off x="7383964" y="3439128"/>
            <a:ext cx="4100972" cy="49500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서울시 부동산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실거래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거래 금액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(5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개년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– API</a:t>
            </a:r>
          </a:p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KOSIS 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 데이터 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2023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1.1~1.31 </a:t>
            </a: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승하차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A80DC0-71FE-7D57-8E0C-45940D1E357C}"/>
              </a:ext>
            </a:extLst>
          </p:cNvPr>
          <p:cNvSpPr txBox="1"/>
          <p:nvPr/>
        </p:nvSpPr>
        <p:spPr>
          <a:xfrm>
            <a:off x="7383964" y="4807280"/>
            <a:ext cx="4100972" cy="49500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플라스크 이용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8000" indent="-108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400" spc="-3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 </a:t>
            </a:r>
            <a:r>
              <a:rPr lang="ko-KR" altLang="en-US" sz="1400" spc="-3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endParaRPr lang="en-US" altLang="ko-KR" sz="1400" spc="-3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E1C04A-9C5C-6BB0-B015-B7C2810127EC}"/>
              </a:ext>
            </a:extLst>
          </p:cNvPr>
          <p:cNvSpPr/>
          <p:nvPr/>
        </p:nvSpPr>
        <p:spPr>
          <a:xfrm>
            <a:off x="362093" y="1797291"/>
            <a:ext cx="11279607" cy="467970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900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40" i="0" u="none" strike="noStrike" kern="1200" spc="-30" normalizeH="0" noProof="0" dirty="0">
              <a:ln>
                <a:solidFill>
                  <a:srgbClr val="003C7E">
                    <a:alpha val="0"/>
                  </a:srgbClr>
                </a:solidFill>
              </a:ln>
              <a:solidFill>
                <a:schemeClr val="tx1"/>
              </a:solidFill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D2290D-A80F-0BAD-3C46-0E53D481166D}"/>
              </a:ext>
            </a:extLst>
          </p:cNvPr>
          <p:cNvSpPr txBox="1"/>
          <p:nvPr/>
        </p:nvSpPr>
        <p:spPr>
          <a:xfrm>
            <a:off x="2826048" y="9087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2400" b="1" spc="-30" dirty="0">
                <a:ln>
                  <a:solidFill>
                    <a:srgbClr val="4C86AE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주제</a:t>
            </a:r>
            <a:endParaRPr lang="en-US" altLang="ko-KR" sz="2400" b="1" spc="-30" dirty="0">
              <a:ln>
                <a:solidFill>
                  <a:srgbClr val="4C86AE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6F88C-91B4-4554-8383-6C2AE8366C84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7EBEB3-F4DC-C9D4-506A-FA65350595DA}"/>
              </a:ext>
            </a:extLst>
          </p:cNvPr>
          <p:cNvCxnSpPr>
            <a:cxnSpLocks/>
          </p:cNvCxnSpPr>
          <p:nvPr/>
        </p:nvCxnSpPr>
        <p:spPr>
          <a:xfrm>
            <a:off x="1168537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784916-7390-51BA-2DAC-ACFE0CDF9016}"/>
              </a:ext>
            </a:extLst>
          </p:cNvPr>
          <p:cNvCxnSpPr/>
          <p:nvPr/>
        </p:nvCxnSpPr>
        <p:spPr>
          <a:xfrm>
            <a:off x="1197375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3CD38D-0BAA-735D-B941-EBD2BD10350F}"/>
              </a:ext>
            </a:extLst>
          </p:cNvPr>
          <p:cNvSpPr txBox="1"/>
          <p:nvPr/>
        </p:nvSpPr>
        <p:spPr>
          <a:xfrm>
            <a:off x="11734624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80BCAA-0D94-E6DC-3E51-7F20450C61E8}"/>
              </a:ext>
            </a:extLst>
          </p:cNvPr>
          <p:cNvCxnSpPr>
            <a:cxnSpLocks/>
          </p:cNvCxnSpPr>
          <p:nvPr/>
        </p:nvCxnSpPr>
        <p:spPr>
          <a:xfrm>
            <a:off x="11387786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896AD-9079-B11C-CA51-3CBE7F06FD22}"/>
              </a:ext>
            </a:extLst>
          </p:cNvPr>
          <p:cNvCxnSpPr>
            <a:cxnSpLocks/>
          </p:cNvCxnSpPr>
          <p:nvPr/>
        </p:nvCxnSpPr>
        <p:spPr>
          <a:xfrm>
            <a:off x="11109247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14426-61B3-DDEE-CA68-E064BA4CA2C8}"/>
              </a:ext>
            </a:extLst>
          </p:cNvPr>
          <p:cNvSpPr txBox="1"/>
          <p:nvPr/>
        </p:nvSpPr>
        <p:spPr>
          <a:xfrm>
            <a:off x="11148692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5E612-CFCB-BF40-6931-7B108C558901}"/>
              </a:ext>
            </a:extLst>
          </p:cNvPr>
          <p:cNvSpPr txBox="1"/>
          <p:nvPr/>
        </p:nvSpPr>
        <p:spPr>
          <a:xfrm>
            <a:off x="10858207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E084E-7344-391B-ECE9-E08BF23F0BD5}"/>
              </a:ext>
            </a:extLst>
          </p:cNvPr>
          <p:cNvSpPr txBox="1"/>
          <p:nvPr/>
        </p:nvSpPr>
        <p:spPr>
          <a:xfrm>
            <a:off x="11446281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A3DFDE-C2D4-042F-DF6B-9A5487306325}"/>
              </a:ext>
            </a:extLst>
          </p:cNvPr>
          <p:cNvCxnSpPr>
            <a:cxnSpLocks/>
          </p:cNvCxnSpPr>
          <p:nvPr/>
        </p:nvCxnSpPr>
        <p:spPr>
          <a:xfrm>
            <a:off x="10789908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90D9F-7A3E-7333-18B5-77A3C3C0EBEE}"/>
              </a:ext>
            </a:extLst>
          </p:cNvPr>
          <p:cNvSpPr txBox="1"/>
          <p:nvPr/>
        </p:nvSpPr>
        <p:spPr>
          <a:xfrm>
            <a:off x="9513294" y="507044"/>
            <a:ext cx="12102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E096A6-3FC5-91FE-B4FC-F2EB9334F46F}"/>
              </a:ext>
            </a:extLst>
          </p:cNvPr>
          <p:cNvCxnSpPr>
            <a:cxnSpLocks/>
          </p:cNvCxnSpPr>
          <p:nvPr/>
        </p:nvCxnSpPr>
        <p:spPr>
          <a:xfrm>
            <a:off x="942175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5167A6-7CF4-0BD4-D934-14A2294F2D9F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35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CD2290D-A80F-0BAD-3C46-0E53D481166D}"/>
              </a:ext>
            </a:extLst>
          </p:cNvPr>
          <p:cNvSpPr txBox="1"/>
          <p:nvPr/>
        </p:nvSpPr>
        <p:spPr>
          <a:xfrm>
            <a:off x="2826048" y="9087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2400" b="1" spc="-30" dirty="0">
                <a:ln>
                  <a:solidFill>
                    <a:srgbClr val="4C86AE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주제</a:t>
            </a:r>
            <a:endParaRPr lang="en-US" altLang="ko-KR" sz="2400" b="1" spc="-30" dirty="0">
              <a:ln>
                <a:solidFill>
                  <a:srgbClr val="4C86AE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C85488-9DC9-87EA-C525-62974BC2B729}"/>
              </a:ext>
            </a:extLst>
          </p:cNvPr>
          <p:cNvGrpSpPr/>
          <p:nvPr/>
        </p:nvGrpSpPr>
        <p:grpSpPr>
          <a:xfrm>
            <a:off x="376102" y="399918"/>
            <a:ext cx="5938973" cy="830997"/>
            <a:chOff x="376102" y="399918"/>
            <a:chExt cx="5938973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16F88C-91B4-4554-8383-6C2AE8366C84}"/>
                </a:ext>
              </a:extLst>
            </p:cNvPr>
            <p:cNvSpPr txBox="1"/>
            <p:nvPr/>
          </p:nvSpPr>
          <p:spPr>
            <a:xfrm>
              <a:off x="1452196" y="585057"/>
              <a:ext cx="48628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계속</a:t>
              </a:r>
              <a:endPara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707A0-3A1C-EC93-69BC-9D69A6031573}"/>
                </a:ext>
              </a:extLst>
            </p:cNvPr>
            <p:cNvSpPr txBox="1"/>
            <p:nvPr/>
          </p:nvSpPr>
          <p:spPr>
            <a:xfrm>
              <a:off x="376102" y="399918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1B85DB-F69C-3206-E778-923E5B08283D}"/>
              </a:ext>
            </a:extLst>
          </p:cNvPr>
          <p:cNvGrpSpPr/>
          <p:nvPr/>
        </p:nvGrpSpPr>
        <p:grpSpPr>
          <a:xfrm>
            <a:off x="8077302" y="3091793"/>
            <a:ext cx="2870359" cy="1383113"/>
            <a:chOff x="7195369" y="3076876"/>
            <a:chExt cx="2870359" cy="138311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507CFE-F3A8-4E38-8C53-2B954F889C13}"/>
                </a:ext>
              </a:extLst>
            </p:cNvPr>
            <p:cNvSpPr/>
            <p:nvPr/>
          </p:nvSpPr>
          <p:spPr>
            <a:xfrm>
              <a:off x="7195369" y="3076876"/>
              <a:ext cx="2870359" cy="1383113"/>
            </a:xfrm>
            <a:prstGeom prst="rect">
              <a:avLst/>
            </a:prstGeom>
            <a:solidFill>
              <a:srgbClr val="004E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“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고객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선호 요인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”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통한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스타벅스 매장 추천 모델</a:t>
              </a:r>
              <a:endParaRPr kumimoji="0" lang="en-US" altLang="ko-KR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C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C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입지 및 매장 추천</a:t>
              </a: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C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989BA61-238B-7D0E-00AB-3EDD14C45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3338" y="3172126"/>
              <a:ext cx="2654421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6CDADB3-7A7D-B1B1-4E74-5F1B76BD4A93}"/>
              </a:ext>
            </a:extLst>
          </p:cNvPr>
          <p:cNvSpPr/>
          <p:nvPr/>
        </p:nvSpPr>
        <p:spPr>
          <a:xfrm rot="5400000">
            <a:off x="5545619" y="3595522"/>
            <a:ext cx="3470404" cy="37565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D406D4-9C85-6575-7A59-DE89206D5707}"/>
              </a:ext>
            </a:extLst>
          </p:cNvPr>
          <p:cNvGrpSpPr/>
          <p:nvPr/>
        </p:nvGrpSpPr>
        <p:grpSpPr>
          <a:xfrm>
            <a:off x="701029" y="1400076"/>
            <a:ext cx="5630417" cy="1448766"/>
            <a:chOff x="649288" y="2270369"/>
            <a:chExt cx="5630417" cy="14487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9063A3-EF6A-904D-D3B9-AEC71852BAAD}"/>
                </a:ext>
              </a:extLst>
            </p:cNvPr>
            <p:cNvSpPr/>
            <p:nvPr/>
          </p:nvSpPr>
          <p:spPr>
            <a:xfrm>
              <a:off x="649288" y="2270369"/>
              <a:ext cx="5630417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주제 및 선정 배경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기획의도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C075D93-6E9E-4915-0130-6CD938634AFA}"/>
                </a:ext>
              </a:extLst>
            </p:cNvPr>
            <p:cNvSpPr/>
            <p:nvPr/>
          </p:nvSpPr>
          <p:spPr>
            <a:xfrm>
              <a:off x="829288" y="2340966"/>
              <a:ext cx="671741" cy="2188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1</a:t>
              </a:r>
              <a:endPara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C34609-D65F-308C-FF49-F07DB0F88A9E}"/>
                </a:ext>
              </a:extLst>
            </p:cNvPr>
            <p:cNvSpPr txBox="1"/>
            <p:nvPr/>
          </p:nvSpPr>
          <p:spPr>
            <a:xfrm>
              <a:off x="829288" y="2744509"/>
              <a:ext cx="5262022" cy="9746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스타벅스 매장 데이터를 활용하여 성공요인 분석</a:t>
              </a:r>
              <a:endParaRPr kumimoji="0" lang="en-US" altLang="ko-KR" sz="1250" b="0" i="0" u="none" strike="noStrike" kern="1200" cap="none" spc="0" normalizeH="0" baseline="0" noProof="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스타벅스의 과거 성장데이터 시각화 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서비스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고객만족도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평점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과의 연관성과 서울 지역 내 입지 분석을 통한 성장 요인을 분석함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</a:p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서비스 이용자의 선호 키워드 입력을 통한 추천매장 선정 모델 구현</a:t>
              </a:r>
              <a:endParaRPr kumimoji="0" lang="ko-KR" altLang="en-US" sz="1250" b="0" i="0" u="none" strike="noStrike" kern="1200" cap="none" spc="0" normalizeH="0" baseline="0" noProof="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8E2514-3E8A-C319-DB39-B8AB46DA7207}"/>
              </a:ext>
            </a:extLst>
          </p:cNvPr>
          <p:cNvGrpSpPr/>
          <p:nvPr/>
        </p:nvGrpSpPr>
        <p:grpSpPr>
          <a:xfrm>
            <a:off x="701029" y="5003651"/>
            <a:ext cx="5630417" cy="1384646"/>
            <a:chOff x="649288" y="6280832"/>
            <a:chExt cx="5630417" cy="13846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84F60C-6E5A-4342-6A1E-9E94F4B4D813}"/>
                </a:ext>
              </a:extLst>
            </p:cNvPr>
            <p:cNvSpPr/>
            <p:nvPr/>
          </p:nvSpPr>
          <p:spPr>
            <a:xfrm>
              <a:off x="649288" y="6280832"/>
              <a:ext cx="5630417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 및 기대효과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C70F40-1BDE-45D9-317B-8FF4DEA8A23C}"/>
                </a:ext>
              </a:extLst>
            </p:cNvPr>
            <p:cNvSpPr/>
            <p:nvPr/>
          </p:nvSpPr>
          <p:spPr>
            <a:xfrm>
              <a:off x="829288" y="6351429"/>
              <a:ext cx="671741" cy="2188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4</a:t>
              </a:r>
              <a:endPara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626FE3-F2CE-02A3-0BE0-1E5EF975B47A}"/>
                </a:ext>
              </a:extLst>
            </p:cNvPr>
            <p:cNvSpPr txBox="1"/>
            <p:nvPr/>
          </p:nvSpPr>
          <p:spPr>
            <a:xfrm>
              <a:off x="829288" y="6754972"/>
              <a:ext cx="5090421" cy="9105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스타벅스의 성장요인 분석을 통해 잠재적인 커피브랜드 투자정보 이용자들에게 성공요인에 대한</a:t>
              </a:r>
              <a:r>
                <a:rPr kumimoji="0" lang="en-US" altLang="ko-KR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kumimoji="0" lang="ko-KR" altLang="en-US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이해력을 고취시킨다</a:t>
              </a:r>
              <a:r>
                <a:rPr kumimoji="0" lang="en-US" altLang="ko-KR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</a:p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과거 이용자들의 다양한 의견들을 바탕으로 잠재적인 서비스이용자들이 원하는 매장 추천을 손쉽게 결정시켜준다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  <a:endParaRPr kumimoji="0" lang="ko-KR" altLang="en-US" sz="1250" b="0" i="0" u="none" strike="noStrike" kern="1200" cap="none" spc="0" normalizeH="0" baseline="0" noProof="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38AD0E-68FE-ED53-B48F-1BA1D49C480C}"/>
              </a:ext>
            </a:extLst>
          </p:cNvPr>
          <p:cNvGrpSpPr/>
          <p:nvPr/>
        </p:nvGrpSpPr>
        <p:grpSpPr>
          <a:xfrm>
            <a:off x="701029" y="4091061"/>
            <a:ext cx="5630417" cy="685736"/>
            <a:chOff x="649288" y="4873478"/>
            <a:chExt cx="5630417" cy="68573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A05DF1-7EF4-84A0-78F6-DDBB46E2648D}"/>
                </a:ext>
              </a:extLst>
            </p:cNvPr>
            <p:cNvSpPr/>
            <p:nvPr/>
          </p:nvSpPr>
          <p:spPr>
            <a:xfrm>
              <a:off x="649288" y="4873478"/>
              <a:ext cx="5630417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개발환경 등 활용장비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CFA0E73-A629-E07B-7AE9-422F2CF5BAC4}"/>
                </a:ext>
              </a:extLst>
            </p:cNvPr>
            <p:cNvSpPr/>
            <p:nvPr/>
          </p:nvSpPr>
          <p:spPr>
            <a:xfrm>
              <a:off x="829288" y="4944075"/>
              <a:ext cx="671741" cy="2188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endPara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E855C-FECB-7C80-7F45-F42DCB24538A}"/>
                </a:ext>
              </a:extLst>
            </p:cNvPr>
            <p:cNvSpPr txBox="1"/>
            <p:nvPr/>
          </p:nvSpPr>
          <p:spPr>
            <a:xfrm>
              <a:off x="829288" y="5347618"/>
              <a:ext cx="5090421" cy="211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50" b="0" i="0" u="none" strike="noStrike" kern="1200" cap="none" spc="0" normalizeH="0" baseline="0" noProof="0" dirty="0" err="1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Jupyter</a:t>
              </a:r>
              <a:r>
                <a:rPr kumimoji="0" lang="en-US" altLang="ko-KR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Notebook, MariaDB </a:t>
              </a:r>
              <a:r>
                <a:rPr kumimoji="0" lang="ko-KR" altLang="en-US" sz="1250" b="0" i="0" u="none" strike="noStrike" kern="1200" cap="none" spc="0" normalizeH="0" baseline="0" noProof="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7CEF14-8DBA-0343-E2D4-738A5BD7D859}"/>
              </a:ext>
            </a:extLst>
          </p:cNvPr>
          <p:cNvGrpSpPr/>
          <p:nvPr/>
        </p:nvGrpSpPr>
        <p:grpSpPr>
          <a:xfrm>
            <a:off x="701029" y="2989298"/>
            <a:ext cx="5630417" cy="1237169"/>
            <a:chOff x="649288" y="3677722"/>
            <a:chExt cx="5630417" cy="12371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16C119-F238-3384-31F5-9FC1795945C6}"/>
                </a:ext>
              </a:extLst>
            </p:cNvPr>
            <p:cNvSpPr/>
            <p:nvPr/>
          </p:nvSpPr>
          <p:spPr>
            <a:xfrm>
              <a:off x="649288" y="3677722"/>
              <a:ext cx="5630417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훈련내용과의 연관성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AC5BBB3-54B9-81D8-428F-C8F4E4A6D786}"/>
                </a:ext>
              </a:extLst>
            </p:cNvPr>
            <p:cNvSpPr/>
            <p:nvPr/>
          </p:nvSpPr>
          <p:spPr>
            <a:xfrm>
              <a:off x="829288" y="3748319"/>
              <a:ext cx="671741" cy="2188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</a:t>
              </a:r>
              <a:endParaRPr kumimoji="0" lang="ko-KR" altLang="en-US" sz="13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FD85D9-B1B4-0402-9528-9ADB5FC3B2E2}"/>
                </a:ext>
              </a:extLst>
            </p:cNvPr>
            <p:cNvSpPr txBox="1"/>
            <p:nvPr/>
          </p:nvSpPr>
          <p:spPr>
            <a:xfrm>
              <a:off x="829288" y="4151862"/>
              <a:ext cx="5090421" cy="763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API, </a:t>
              </a:r>
              <a:r>
                <a:rPr lang="ko-KR" altLang="en-US" sz="1250" dirty="0" err="1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웹크롤링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50" dirty="0" err="1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셀리니움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등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을 이용한 다양한 데이터 축척</a:t>
              </a:r>
              <a:endParaRPr lang="en-US" altLang="ko-KR" sz="125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Seaborn, Matplotlib, Pandas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를 이용한 데이터분석</a:t>
              </a:r>
              <a:r>
                <a:rPr lang="en-US" altLang="ko-KR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50" dirty="0">
                  <a:ln>
                    <a:solidFill>
                      <a:srgbClr val="0091DA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및 시각화</a:t>
              </a:r>
              <a:endParaRPr lang="en-US" altLang="ko-KR" sz="125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08000" marR="0" lvl="0" indent="-10800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250" b="0" i="0" u="none" strike="noStrike" kern="1200" cap="none" spc="0" normalizeH="0" baseline="0" noProof="0" dirty="0">
                <a:ln>
                  <a:solidFill>
                    <a:srgbClr val="0091DA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33C4EC-C3C3-4CEF-F3D0-6A55350CE38A}"/>
              </a:ext>
            </a:extLst>
          </p:cNvPr>
          <p:cNvCxnSpPr>
            <a:cxnSpLocks/>
          </p:cNvCxnSpPr>
          <p:nvPr/>
        </p:nvCxnSpPr>
        <p:spPr>
          <a:xfrm>
            <a:off x="1168537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FD03469-4F40-DEDE-3B67-6C0C53EF1669}"/>
              </a:ext>
            </a:extLst>
          </p:cNvPr>
          <p:cNvCxnSpPr/>
          <p:nvPr/>
        </p:nvCxnSpPr>
        <p:spPr>
          <a:xfrm>
            <a:off x="1197375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58AAE7-AC19-90E4-BA84-C35DADD7B87B}"/>
              </a:ext>
            </a:extLst>
          </p:cNvPr>
          <p:cNvSpPr txBox="1"/>
          <p:nvPr/>
        </p:nvSpPr>
        <p:spPr>
          <a:xfrm>
            <a:off x="11734624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2558098-3682-588C-CBC4-FD0826F8A008}"/>
              </a:ext>
            </a:extLst>
          </p:cNvPr>
          <p:cNvCxnSpPr>
            <a:cxnSpLocks/>
          </p:cNvCxnSpPr>
          <p:nvPr/>
        </p:nvCxnSpPr>
        <p:spPr>
          <a:xfrm>
            <a:off x="11387786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3F7A5BB-C067-2522-5D54-F46BC0A40792}"/>
              </a:ext>
            </a:extLst>
          </p:cNvPr>
          <p:cNvCxnSpPr>
            <a:cxnSpLocks/>
          </p:cNvCxnSpPr>
          <p:nvPr/>
        </p:nvCxnSpPr>
        <p:spPr>
          <a:xfrm>
            <a:off x="11109247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9DDA4D-7E87-8A09-670F-E5EE5FABD952}"/>
              </a:ext>
            </a:extLst>
          </p:cNvPr>
          <p:cNvSpPr txBox="1"/>
          <p:nvPr/>
        </p:nvSpPr>
        <p:spPr>
          <a:xfrm>
            <a:off x="11148692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74A542-A20C-0D9E-340D-2637F7D358FF}"/>
              </a:ext>
            </a:extLst>
          </p:cNvPr>
          <p:cNvSpPr txBox="1"/>
          <p:nvPr/>
        </p:nvSpPr>
        <p:spPr>
          <a:xfrm>
            <a:off x="10858207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CCDC84-F37F-2529-ED79-E425B731A2DA}"/>
              </a:ext>
            </a:extLst>
          </p:cNvPr>
          <p:cNvSpPr txBox="1"/>
          <p:nvPr/>
        </p:nvSpPr>
        <p:spPr>
          <a:xfrm>
            <a:off x="11446281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3916DB-667E-E1A9-4DDD-21BE6A473451}"/>
              </a:ext>
            </a:extLst>
          </p:cNvPr>
          <p:cNvCxnSpPr>
            <a:cxnSpLocks/>
          </p:cNvCxnSpPr>
          <p:nvPr/>
        </p:nvCxnSpPr>
        <p:spPr>
          <a:xfrm>
            <a:off x="10789908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9BC110C-10C5-0D13-9306-82168D63E35E}"/>
              </a:ext>
            </a:extLst>
          </p:cNvPr>
          <p:cNvSpPr txBox="1"/>
          <p:nvPr/>
        </p:nvSpPr>
        <p:spPr>
          <a:xfrm>
            <a:off x="9513294" y="507044"/>
            <a:ext cx="12102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DFB919-E747-6FF3-89C6-DCB3E07725C3}"/>
              </a:ext>
            </a:extLst>
          </p:cNvPr>
          <p:cNvCxnSpPr>
            <a:cxnSpLocks/>
          </p:cNvCxnSpPr>
          <p:nvPr/>
        </p:nvCxnSpPr>
        <p:spPr>
          <a:xfrm>
            <a:off x="9421752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1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CDE6E916-B1D2-72B8-53FE-62EEDAA5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423BE-AEDA-15B6-E7B1-92427DDAA160}"/>
              </a:ext>
            </a:extLst>
          </p:cNvPr>
          <p:cNvSpPr/>
          <p:nvPr/>
        </p:nvSpPr>
        <p:spPr>
          <a:xfrm>
            <a:off x="0" y="1520788"/>
            <a:ext cx="8652284" cy="5348188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D0D11-57FB-4811-0834-77F95F7D9305}"/>
              </a:ext>
            </a:extLst>
          </p:cNvPr>
          <p:cNvSpPr/>
          <p:nvPr/>
        </p:nvSpPr>
        <p:spPr>
          <a:xfrm>
            <a:off x="2207568" y="3507662"/>
            <a:ext cx="5300554" cy="626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4400" spc="-15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팀 구성 및 역할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E63B17-05B6-79AC-0AC0-E4C3DF9F5CA6}"/>
              </a:ext>
            </a:extLst>
          </p:cNvPr>
          <p:cNvCxnSpPr>
            <a:cxnSpLocks/>
          </p:cNvCxnSpPr>
          <p:nvPr/>
        </p:nvCxnSpPr>
        <p:spPr>
          <a:xfrm>
            <a:off x="1046079" y="4473116"/>
            <a:ext cx="74359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037923-3433-47EB-3FFA-A70BC502A35A}"/>
              </a:ext>
            </a:extLst>
          </p:cNvPr>
          <p:cNvSpPr txBox="1"/>
          <p:nvPr/>
        </p:nvSpPr>
        <p:spPr>
          <a:xfrm>
            <a:off x="743512" y="2848480"/>
            <a:ext cx="1295226" cy="1381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976" dirty="0">
                <a:ln>
                  <a:solidFill>
                    <a:srgbClr val="F18A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8976" dirty="0">
              <a:ln>
                <a:solidFill>
                  <a:srgbClr val="F18A00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67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24459"/>
              </p:ext>
            </p:extLst>
          </p:nvPr>
        </p:nvGraphicFramePr>
        <p:xfrm>
          <a:off x="524528" y="1808821"/>
          <a:ext cx="11218265" cy="479328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5504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09506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1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김승래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(DB)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김현빈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개발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신민석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개발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이동걸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분석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451346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이은총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분석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71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신동윤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553136"/>
                  </a:ext>
                </a:extLst>
              </a:tr>
            </a:tbl>
          </a:graphicData>
        </a:graphic>
      </p:graphicFrame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4D5C7C2-665C-7F5E-7CF3-7A15FA837188}"/>
              </a:ext>
            </a:extLst>
          </p:cNvPr>
          <p:cNvSpPr/>
          <p:nvPr/>
        </p:nvSpPr>
        <p:spPr>
          <a:xfrm>
            <a:off x="6234529" y="2530305"/>
            <a:ext cx="242088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3AFCED98-113B-F75D-CEB2-39E813851D55}"/>
              </a:ext>
            </a:extLst>
          </p:cNvPr>
          <p:cNvSpPr/>
          <p:nvPr/>
        </p:nvSpPr>
        <p:spPr>
          <a:xfrm>
            <a:off x="6234529" y="2530305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4" name="그래픽 143">
            <a:extLst>
              <a:ext uri="{FF2B5EF4-FFF2-40B4-BE49-F238E27FC236}">
                <a16:creationId xmlns:a16="http://schemas.microsoft.com/office/drawing/2014/main" id="{9FA35B57-A2CE-9C5D-103D-53DF0742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071" y="2604847"/>
            <a:ext cx="209550" cy="20955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FCB858A7-1A91-D7F1-463B-A7B454AD0CA1}"/>
              </a:ext>
            </a:extLst>
          </p:cNvPr>
          <p:cNvSpPr txBox="1"/>
          <p:nvPr/>
        </p:nvSpPr>
        <p:spPr>
          <a:xfrm>
            <a:off x="6680893" y="2556862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베이스 구축 설계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E559751F-6247-AD32-B4A0-3DA72EDF65A4}"/>
              </a:ext>
            </a:extLst>
          </p:cNvPr>
          <p:cNvSpPr/>
          <p:nvPr/>
        </p:nvSpPr>
        <p:spPr>
          <a:xfrm>
            <a:off x="6234529" y="3216634"/>
            <a:ext cx="242088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E6FB7C8-B9B4-50B1-FEB2-7CBC32B9A834}"/>
              </a:ext>
            </a:extLst>
          </p:cNvPr>
          <p:cNvSpPr/>
          <p:nvPr/>
        </p:nvSpPr>
        <p:spPr>
          <a:xfrm>
            <a:off x="6234529" y="3216634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939653-3B3C-D5B2-6EA2-213E296BF351}"/>
              </a:ext>
            </a:extLst>
          </p:cNvPr>
          <p:cNvSpPr txBox="1"/>
          <p:nvPr/>
        </p:nvSpPr>
        <p:spPr>
          <a:xfrm>
            <a:off x="6699943" y="3243191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추천 모델 구현 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53" name="그래픽 152">
            <a:extLst>
              <a:ext uri="{FF2B5EF4-FFF2-40B4-BE49-F238E27FC236}">
                <a16:creationId xmlns:a16="http://schemas.microsoft.com/office/drawing/2014/main" id="{174C7E6C-425A-20A4-A214-6EC75734B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637" y="3291176"/>
            <a:ext cx="191121" cy="203862"/>
          </a:xfrm>
          <a:prstGeom prst="rect">
            <a:avLst/>
          </a:prstGeom>
        </p:spPr>
      </p:pic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3803271" y="3222475"/>
            <a:ext cx="2292729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3803271" y="3222475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4249635" y="3249032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 데이터 수집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496" y="3306625"/>
            <a:ext cx="216867" cy="193294"/>
          </a:xfrm>
          <a:prstGeom prst="rect">
            <a:avLst/>
          </a:prstGeom>
        </p:spPr>
      </p:pic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9D6C950-8B41-2D76-50B6-0D646375AB0D}"/>
              </a:ext>
            </a:extLst>
          </p:cNvPr>
          <p:cNvSpPr/>
          <p:nvPr/>
        </p:nvSpPr>
        <p:spPr>
          <a:xfrm>
            <a:off x="8793940" y="3202372"/>
            <a:ext cx="235475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587C0B1-E8A6-C24D-7642-E82E3112FECD}"/>
              </a:ext>
            </a:extLst>
          </p:cNvPr>
          <p:cNvSpPr/>
          <p:nvPr/>
        </p:nvSpPr>
        <p:spPr>
          <a:xfrm>
            <a:off x="8793940" y="3202372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24B626D-98A1-99BA-C6BF-9429BF93797D}"/>
              </a:ext>
            </a:extLst>
          </p:cNvPr>
          <p:cNvSpPr txBox="1"/>
          <p:nvPr/>
        </p:nvSpPr>
        <p:spPr>
          <a:xfrm>
            <a:off x="9297454" y="3254329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Blog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텍스트 마이닝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84" name="그래픽 183">
            <a:extLst>
              <a:ext uri="{FF2B5EF4-FFF2-40B4-BE49-F238E27FC236}">
                <a16:creationId xmlns:a16="http://schemas.microsoft.com/office/drawing/2014/main" id="{A974807F-F190-B444-17DF-2D7DAC1BA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2876" y="3310499"/>
            <a:ext cx="240516" cy="150322"/>
          </a:xfrm>
          <a:prstGeom prst="rect">
            <a:avLst/>
          </a:prstGeom>
        </p:spPr>
      </p:pic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19D2DE3A-159C-0678-7722-8165D6D67C45}"/>
              </a:ext>
            </a:extLst>
          </p:cNvPr>
          <p:cNvSpPr/>
          <p:nvPr/>
        </p:nvSpPr>
        <p:spPr>
          <a:xfrm>
            <a:off x="3803271" y="6058697"/>
            <a:ext cx="3749754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61E2BFB1-E502-EFDF-F184-F6517E943CFC}"/>
              </a:ext>
            </a:extLst>
          </p:cNvPr>
          <p:cNvSpPr/>
          <p:nvPr/>
        </p:nvSpPr>
        <p:spPr>
          <a:xfrm>
            <a:off x="3803271" y="6058697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317FFBC-1EEA-B2D2-BB82-A575356B1646}"/>
              </a:ext>
            </a:extLst>
          </p:cNvPr>
          <p:cNvSpPr txBox="1"/>
          <p:nvPr/>
        </p:nvSpPr>
        <p:spPr>
          <a:xfrm>
            <a:off x="4249635" y="6123354"/>
            <a:ext cx="385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 선정 피드백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질의응답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0B218DBD-C891-ACA9-3D98-24305179C3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4163" y="6144832"/>
            <a:ext cx="186838" cy="182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12C2A9-8C06-2129-ADC9-A5B25ADAF574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팀 구성 및 역할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2D4CC12-E609-7204-ECB8-F31FBD8A341D}"/>
              </a:ext>
            </a:extLst>
          </p:cNvPr>
          <p:cNvCxnSpPr>
            <a:cxnSpLocks/>
          </p:cNvCxnSpPr>
          <p:nvPr/>
        </p:nvCxnSpPr>
        <p:spPr>
          <a:xfrm>
            <a:off x="1168537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EC1C0D9-F084-052B-BDCC-FB65568407D5}"/>
              </a:ext>
            </a:extLst>
          </p:cNvPr>
          <p:cNvCxnSpPr/>
          <p:nvPr/>
        </p:nvCxnSpPr>
        <p:spPr>
          <a:xfrm>
            <a:off x="1197375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7027C3-1DBB-E9EE-0C1D-66AE3EDA065F}"/>
              </a:ext>
            </a:extLst>
          </p:cNvPr>
          <p:cNvSpPr txBox="1"/>
          <p:nvPr/>
        </p:nvSpPr>
        <p:spPr>
          <a:xfrm>
            <a:off x="11734624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345A7E-D859-C0F7-A2FB-20F158013722}"/>
              </a:ext>
            </a:extLst>
          </p:cNvPr>
          <p:cNvCxnSpPr>
            <a:cxnSpLocks/>
          </p:cNvCxnSpPr>
          <p:nvPr/>
        </p:nvCxnSpPr>
        <p:spPr>
          <a:xfrm>
            <a:off x="11387786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6A0F7B-7947-B231-5D08-1AAE201735CA}"/>
              </a:ext>
            </a:extLst>
          </p:cNvPr>
          <p:cNvCxnSpPr>
            <a:cxnSpLocks/>
          </p:cNvCxnSpPr>
          <p:nvPr/>
        </p:nvCxnSpPr>
        <p:spPr>
          <a:xfrm>
            <a:off x="866588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3CB439-D7A1-0D5A-877E-29A070C7991A}"/>
              </a:ext>
            </a:extLst>
          </p:cNvPr>
          <p:cNvSpPr txBox="1"/>
          <p:nvPr/>
        </p:nvSpPr>
        <p:spPr>
          <a:xfrm>
            <a:off x="11148692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EF990-3B00-326C-67D9-7DBA89BD93D5}"/>
              </a:ext>
            </a:extLst>
          </p:cNvPr>
          <p:cNvSpPr txBox="1"/>
          <p:nvPr/>
        </p:nvSpPr>
        <p:spPr>
          <a:xfrm>
            <a:off x="8752431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4360-81A3-A5BD-255E-F6A7A3CD2E4B}"/>
              </a:ext>
            </a:extLst>
          </p:cNvPr>
          <p:cNvSpPr txBox="1"/>
          <p:nvPr/>
        </p:nvSpPr>
        <p:spPr>
          <a:xfrm>
            <a:off x="11446281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27223C4-5C2A-792C-E46F-AFF592FD8160}"/>
              </a:ext>
            </a:extLst>
          </p:cNvPr>
          <p:cNvCxnSpPr>
            <a:cxnSpLocks/>
          </p:cNvCxnSpPr>
          <p:nvPr/>
        </p:nvCxnSpPr>
        <p:spPr>
          <a:xfrm>
            <a:off x="11083000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04AEB9-177C-A366-DDA4-011E2C6CE48E}"/>
              </a:ext>
            </a:extLst>
          </p:cNvPr>
          <p:cNvSpPr txBox="1"/>
          <p:nvPr/>
        </p:nvSpPr>
        <p:spPr>
          <a:xfrm>
            <a:off x="9090517" y="507044"/>
            <a:ext cx="19380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팀 구성 및 역할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5A36D0D-8B03-61EF-1724-EB4A1E648EB4}"/>
              </a:ext>
            </a:extLst>
          </p:cNvPr>
          <p:cNvCxnSpPr>
            <a:cxnSpLocks/>
          </p:cNvCxnSpPr>
          <p:nvPr/>
        </p:nvCxnSpPr>
        <p:spPr>
          <a:xfrm>
            <a:off x="8998975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7D7454D-A822-D3F2-2856-52C6D71ADD93}"/>
              </a:ext>
            </a:extLst>
          </p:cNvPr>
          <p:cNvSpPr/>
          <p:nvPr/>
        </p:nvSpPr>
        <p:spPr>
          <a:xfrm>
            <a:off x="6234529" y="3897052"/>
            <a:ext cx="242088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6690CF-31C3-B06C-FBE0-5D8F3F063072}"/>
              </a:ext>
            </a:extLst>
          </p:cNvPr>
          <p:cNvSpPr/>
          <p:nvPr/>
        </p:nvSpPr>
        <p:spPr>
          <a:xfrm>
            <a:off x="6234529" y="3897052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4DF61-09E6-10C3-F060-DA75AC4AFBCB}"/>
              </a:ext>
            </a:extLst>
          </p:cNvPr>
          <p:cNvSpPr txBox="1"/>
          <p:nvPr/>
        </p:nvSpPr>
        <p:spPr>
          <a:xfrm>
            <a:off x="6699943" y="3936309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 매장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Map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시각화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07E66C4-25D2-7680-0103-34B4FEF8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637" y="3971594"/>
            <a:ext cx="191121" cy="20386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34012A-1317-59EA-B067-453C1642522E}"/>
              </a:ext>
            </a:extLst>
          </p:cNvPr>
          <p:cNvSpPr/>
          <p:nvPr/>
        </p:nvSpPr>
        <p:spPr>
          <a:xfrm>
            <a:off x="3803271" y="3915593"/>
            <a:ext cx="2292729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13C445F-5723-52E4-E875-180180FAC963}"/>
              </a:ext>
            </a:extLst>
          </p:cNvPr>
          <p:cNvSpPr/>
          <p:nvPr/>
        </p:nvSpPr>
        <p:spPr>
          <a:xfrm>
            <a:off x="3803271" y="3915593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0D8811-F16D-DD2A-1B24-734C47C63EAC}"/>
              </a:ext>
            </a:extLst>
          </p:cNvPr>
          <p:cNvSpPr txBox="1"/>
          <p:nvPr/>
        </p:nvSpPr>
        <p:spPr>
          <a:xfrm>
            <a:off x="4249635" y="3954850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 데이터 수집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4B5BA8D0-B686-218E-C321-EACDF6E79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496" y="3999743"/>
            <a:ext cx="216867" cy="193294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A8D28D-2597-CF8F-4E3F-07F835ACA5FE}"/>
              </a:ext>
            </a:extLst>
          </p:cNvPr>
          <p:cNvSpPr/>
          <p:nvPr/>
        </p:nvSpPr>
        <p:spPr>
          <a:xfrm>
            <a:off x="3803271" y="2514985"/>
            <a:ext cx="2292729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DA02046-4A09-A1E1-7485-065A830CA6E5}"/>
              </a:ext>
            </a:extLst>
          </p:cNvPr>
          <p:cNvSpPr/>
          <p:nvPr/>
        </p:nvSpPr>
        <p:spPr>
          <a:xfrm>
            <a:off x="3803271" y="2514985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884060-A4F8-5102-E82B-C36ADC3205C0}"/>
              </a:ext>
            </a:extLst>
          </p:cNvPr>
          <p:cNvSpPr txBox="1"/>
          <p:nvPr/>
        </p:nvSpPr>
        <p:spPr>
          <a:xfrm>
            <a:off x="4249635" y="2541542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 데이터 수집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D90E1F3C-23AE-6CFD-CBDA-0D4420B17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496" y="2599135"/>
            <a:ext cx="216867" cy="19329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E2AA1EB-3D48-E77B-59CB-1F164FC2CF2A}"/>
              </a:ext>
            </a:extLst>
          </p:cNvPr>
          <p:cNvSpPr/>
          <p:nvPr/>
        </p:nvSpPr>
        <p:spPr>
          <a:xfrm>
            <a:off x="6234529" y="4607520"/>
            <a:ext cx="242088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D0E0CAB-4890-4CDB-F649-88D1B946F598}"/>
              </a:ext>
            </a:extLst>
          </p:cNvPr>
          <p:cNvSpPr/>
          <p:nvPr/>
        </p:nvSpPr>
        <p:spPr>
          <a:xfrm>
            <a:off x="6234529" y="460752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1B4578-999F-9575-812D-BFD7C4BFC042}"/>
              </a:ext>
            </a:extLst>
          </p:cNvPr>
          <p:cNvSpPr txBox="1"/>
          <p:nvPr/>
        </p:nvSpPr>
        <p:spPr>
          <a:xfrm>
            <a:off x="6699942" y="4659477"/>
            <a:ext cx="2005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 입지 분석 및 입지 추천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7056254B-A7AD-11C7-7921-5C4DA8904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637" y="4682062"/>
            <a:ext cx="191121" cy="203862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FCC39E1-D50F-4BD6-02F8-EBAEDDE37899}"/>
              </a:ext>
            </a:extLst>
          </p:cNvPr>
          <p:cNvSpPr/>
          <p:nvPr/>
        </p:nvSpPr>
        <p:spPr>
          <a:xfrm>
            <a:off x="3803271" y="4626061"/>
            <a:ext cx="2292729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0F7492-FB9A-EFAE-0FBF-E6002583A847}"/>
              </a:ext>
            </a:extLst>
          </p:cNvPr>
          <p:cNvSpPr/>
          <p:nvPr/>
        </p:nvSpPr>
        <p:spPr>
          <a:xfrm>
            <a:off x="3803271" y="4626061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C51915-0FD4-EED9-7441-A7F38BC8DCCA}"/>
              </a:ext>
            </a:extLst>
          </p:cNvPr>
          <p:cNvSpPr txBox="1"/>
          <p:nvPr/>
        </p:nvSpPr>
        <p:spPr>
          <a:xfrm>
            <a:off x="4249635" y="4665318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 데이터 수집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7" name="그래픽 56">
            <a:extLst>
              <a:ext uri="{FF2B5EF4-FFF2-40B4-BE49-F238E27FC236}">
                <a16:creationId xmlns:a16="http://schemas.microsoft.com/office/drawing/2014/main" id="{34086E6D-4DA4-9C64-62D4-892C8DD9E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496" y="4710211"/>
            <a:ext cx="216867" cy="193294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3683220-EA8E-C0D4-3B00-FCDCB698C54E}"/>
              </a:ext>
            </a:extLst>
          </p:cNvPr>
          <p:cNvSpPr/>
          <p:nvPr/>
        </p:nvSpPr>
        <p:spPr>
          <a:xfrm>
            <a:off x="6234529" y="5320076"/>
            <a:ext cx="242088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0B6221A-0B5E-DF63-AAEE-E4D2F7B555CF}"/>
              </a:ext>
            </a:extLst>
          </p:cNvPr>
          <p:cNvSpPr/>
          <p:nvPr/>
        </p:nvSpPr>
        <p:spPr>
          <a:xfrm>
            <a:off x="6234529" y="5320076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1BECDD-712D-4E11-36C3-432EA5A7ACE5}"/>
              </a:ext>
            </a:extLst>
          </p:cNvPr>
          <p:cNvSpPr txBox="1"/>
          <p:nvPr/>
        </p:nvSpPr>
        <p:spPr>
          <a:xfrm>
            <a:off x="6699942" y="5372033"/>
            <a:ext cx="2005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매장별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서비스 및 키워드 분석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1" name="그래픽 60">
            <a:extLst>
              <a:ext uri="{FF2B5EF4-FFF2-40B4-BE49-F238E27FC236}">
                <a16:creationId xmlns:a16="http://schemas.microsoft.com/office/drawing/2014/main" id="{2349FF5E-AE85-82EC-BE8E-2CF111137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637" y="5394618"/>
            <a:ext cx="191121" cy="203862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873EF96-50C5-8298-36BC-6C1E7E455625}"/>
              </a:ext>
            </a:extLst>
          </p:cNvPr>
          <p:cNvSpPr/>
          <p:nvPr/>
        </p:nvSpPr>
        <p:spPr>
          <a:xfrm>
            <a:off x="3803271" y="5338617"/>
            <a:ext cx="2292729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93E71F0-C46C-5027-4B96-57A18EEF8375}"/>
              </a:ext>
            </a:extLst>
          </p:cNvPr>
          <p:cNvSpPr/>
          <p:nvPr/>
        </p:nvSpPr>
        <p:spPr>
          <a:xfrm>
            <a:off x="3803271" y="5338617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6B16A2-33F6-386B-4231-2B1840B4AD92}"/>
              </a:ext>
            </a:extLst>
          </p:cNvPr>
          <p:cNvSpPr txBox="1"/>
          <p:nvPr/>
        </p:nvSpPr>
        <p:spPr>
          <a:xfrm>
            <a:off x="4249635" y="5377874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 데이터 수집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5" name="그래픽 64">
            <a:extLst>
              <a:ext uri="{FF2B5EF4-FFF2-40B4-BE49-F238E27FC236}">
                <a16:creationId xmlns:a16="http://schemas.microsoft.com/office/drawing/2014/main" id="{7527CF86-2784-0A11-954E-F3BF85846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496" y="5422767"/>
            <a:ext cx="216867" cy="193294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8D5F19A-2EBA-C0C8-02BB-093AFF7B2194}"/>
              </a:ext>
            </a:extLst>
          </p:cNvPr>
          <p:cNvSpPr/>
          <p:nvPr/>
        </p:nvSpPr>
        <p:spPr>
          <a:xfrm>
            <a:off x="8793940" y="3902893"/>
            <a:ext cx="2354752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B1B6B54-3DF8-5676-90C4-9907C2FB50B6}"/>
              </a:ext>
            </a:extLst>
          </p:cNvPr>
          <p:cNvSpPr/>
          <p:nvPr/>
        </p:nvSpPr>
        <p:spPr>
          <a:xfrm>
            <a:off x="8793940" y="3902893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345285-6F43-7EE3-6D11-D858DC8DDD20}"/>
              </a:ext>
            </a:extLst>
          </p:cNvPr>
          <p:cNvSpPr txBox="1"/>
          <p:nvPr/>
        </p:nvSpPr>
        <p:spPr>
          <a:xfrm>
            <a:off x="9297454" y="3954850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 매장 길 찾기 모델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9" name="그래픽 68">
            <a:extLst>
              <a:ext uri="{FF2B5EF4-FFF2-40B4-BE49-F238E27FC236}">
                <a16:creationId xmlns:a16="http://schemas.microsoft.com/office/drawing/2014/main" id="{3C1AF255-7E41-9992-43F3-E88FD18E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2876" y="4011020"/>
            <a:ext cx="240516" cy="15032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6F16DD1-24B4-AE14-F8A3-BA3A8BA2459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E878D-D1B4-C084-322D-87D8749EA56C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간판, 야외, 표지판이(가) 표시된 사진&#10;&#10;자동 생성된 설명">
            <a:extLst>
              <a:ext uri="{FF2B5EF4-FFF2-40B4-BE49-F238E27FC236}">
                <a16:creationId xmlns:a16="http://schemas.microsoft.com/office/drawing/2014/main" id="{CDE6E916-B1D2-72B8-53FE-62EEDAA5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" y="0"/>
            <a:ext cx="121901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423BE-AEDA-15B6-E7B1-92427DDAA160}"/>
              </a:ext>
            </a:extLst>
          </p:cNvPr>
          <p:cNvSpPr/>
          <p:nvPr/>
        </p:nvSpPr>
        <p:spPr>
          <a:xfrm>
            <a:off x="0" y="1520788"/>
            <a:ext cx="8652284" cy="5348188"/>
          </a:xfrm>
          <a:prstGeom prst="rect">
            <a:avLst/>
          </a:prstGeom>
          <a:solidFill>
            <a:srgbClr val="1D2A53">
              <a:alpha val="90000"/>
            </a:srgbClr>
          </a:solidFill>
          <a:ln w="190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6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D0D11-57FB-4811-0834-77F95F7D9305}"/>
              </a:ext>
            </a:extLst>
          </p:cNvPr>
          <p:cNvSpPr/>
          <p:nvPr/>
        </p:nvSpPr>
        <p:spPr>
          <a:xfrm>
            <a:off x="2207568" y="3507662"/>
            <a:ext cx="5773055" cy="626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defTabSz="273658" eaLnBrk="0" hangingPunct="0">
              <a:lnSpc>
                <a:spcPct val="90000"/>
              </a:lnSpc>
              <a:spcAft>
                <a:spcPts val="1020"/>
              </a:spcAft>
              <a:tabLst>
                <a:tab pos="1460583" algn="ctr"/>
              </a:tabLst>
            </a:pPr>
            <a:r>
              <a:rPr lang="ko-KR" altLang="en-US" sz="4400" spc="-15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절차 및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E63B17-05B6-79AC-0AC0-E4C3DF9F5CA6}"/>
              </a:ext>
            </a:extLst>
          </p:cNvPr>
          <p:cNvCxnSpPr>
            <a:cxnSpLocks/>
          </p:cNvCxnSpPr>
          <p:nvPr/>
        </p:nvCxnSpPr>
        <p:spPr>
          <a:xfrm>
            <a:off x="1046079" y="4473116"/>
            <a:ext cx="74359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037923-3433-47EB-3FFA-A70BC502A35A}"/>
              </a:ext>
            </a:extLst>
          </p:cNvPr>
          <p:cNvSpPr txBox="1"/>
          <p:nvPr/>
        </p:nvSpPr>
        <p:spPr>
          <a:xfrm>
            <a:off x="743512" y="2848480"/>
            <a:ext cx="1295226" cy="1381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976" dirty="0">
                <a:ln>
                  <a:solidFill>
                    <a:srgbClr val="F18A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8976" dirty="0">
              <a:ln>
                <a:solidFill>
                  <a:srgbClr val="F18A00">
                    <a:alpha val="0"/>
                  </a:srgb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8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9732"/>
              </p:ext>
            </p:extLst>
          </p:nvPr>
        </p:nvGraphicFramePr>
        <p:xfrm>
          <a:off x="524528" y="1912024"/>
          <a:ext cx="11218265" cy="425327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53302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1866373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459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데이터분석</a:t>
                      </a:r>
                      <a:endParaRPr lang="en-US" altLang="ko-KR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</a:t>
                      </a:r>
                      <a:r>
                        <a:rPr lang="en-US" altLang="ko-KR" sz="9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입지 등</a:t>
                      </a:r>
                      <a:r>
                        <a:rPr lang="en-US" altLang="ko-KR" sz="9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추천모델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3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2532244"/>
            <a:ext cx="2474844" cy="326914"/>
            <a:chOff x="4574111" y="3307757"/>
            <a:chExt cx="2474844" cy="3269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4"/>
              <a:chOff x="4665551" y="3307757"/>
              <a:chExt cx="2474844" cy="326914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4"/>
                <a:chOff x="4665552" y="3307756"/>
                <a:chExt cx="2629855" cy="358636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2532244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183613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필요 데이터 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7" y="3175254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데이터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6315075" y="3827278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84898" y="5083002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추천 모델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7160730" y="5082550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모델 시각화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2ED045-DEF5-348C-7974-B53D97168CD9}"/>
              </a:ext>
            </a:extLst>
          </p:cNvPr>
          <p:cNvSpPr txBox="1"/>
          <p:nvPr/>
        </p:nvSpPr>
        <p:spPr>
          <a:xfrm>
            <a:off x="1452196" y="585057"/>
            <a:ext cx="486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절차 및 방법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D54D64-7F73-4115-D8CE-4A5448C01B5B}"/>
              </a:ext>
            </a:extLst>
          </p:cNvPr>
          <p:cNvGrpSpPr/>
          <p:nvPr/>
        </p:nvGrpSpPr>
        <p:grpSpPr>
          <a:xfrm>
            <a:off x="4584898" y="3827447"/>
            <a:ext cx="1446165" cy="326913"/>
            <a:chOff x="7383737" y="3307757"/>
            <a:chExt cx="1446165" cy="32691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3DEE9D-4217-2B4A-69B6-570F627FDC79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DA9BE9F-1E74-278B-A38E-3BFFA2146C9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B2DA83F2-67A7-5DC6-C4F2-4B58BCD3CF8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4D816C-26B1-0608-B936-DFBFD45FC1E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CBFC1-CAAC-4D4F-ACC1-15BE8B5A196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DB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EA23C670-BBF4-342A-7677-F4B686DCD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0C6C9A3-A16B-9C6C-B0DC-0BF986F811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78443"/>
            <a:ext cx="12192000" cy="23358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D8D0838-BE84-C42C-08F9-5F78182146A8}"/>
              </a:ext>
            </a:extLst>
          </p:cNvPr>
          <p:cNvCxnSpPr>
            <a:cxnSpLocks/>
          </p:cNvCxnSpPr>
          <p:nvPr/>
        </p:nvCxnSpPr>
        <p:spPr>
          <a:xfrm>
            <a:off x="11963410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70257A-3B1F-4004-CA19-BC5E33AFBA7F}"/>
              </a:ext>
            </a:extLst>
          </p:cNvPr>
          <p:cNvCxnSpPr>
            <a:cxnSpLocks/>
          </p:cNvCxnSpPr>
          <p:nvPr/>
        </p:nvCxnSpPr>
        <p:spPr>
          <a:xfrm>
            <a:off x="11665821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C98E93-DF6E-F613-E03E-D6AB6AF776FF}"/>
              </a:ext>
            </a:extLst>
          </p:cNvPr>
          <p:cNvCxnSpPr>
            <a:cxnSpLocks/>
          </p:cNvCxnSpPr>
          <p:nvPr/>
        </p:nvCxnSpPr>
        <p:spPr>
          <a:xfrm>
            <a:off x="8808044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FF0305-64A8-DA1D-E988-0DDC6733DCDD}"/>
              </a:ext>
            </a:extLst>
          </p:cNvPr>
          <p:cNvSpPr txBox="1"/>
          <p:nvPr/>
        </p:nvSpPr>
        <p:spPr>
          <a:xfrm>
            <a:off x="11426727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9413-5E9F-2FCC-992E-A682E42FE075}"/>
              </a:ext>
            </a:extLst>
          </p:cNvPr>
          <p:cNvSpPr txBox="1"/>
          <p:nvPr/>
        </p:nvSpPr>
        <p:spPr>
          <a:xfrm>
            <a:off x="8894590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2C6F4-D41B-C25E-7B20-2082E893CB55}"/>
              </a:ext>
            </a:extLst>
          </p:cNvPr>
          <p:cNvSpPr txBox="1"/>
          <p:nvPr/>
        </p:nvSpPr>
        <p:spPr>
          <a:xfrm>
            <a:off x="11724316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C80A83-7085-9422-AC25-9C7D2E9CF632}"/>
              </a:ext>
            </a:extLst>
          </p:cNvPr>
          <p:cNvCxnSpPr>
            <a:cxnSpLocks/>
          </p:cNvCxnSpPr>
          <p:nvPr/>
        </p:nvCxnSpPr>
        <p:spPr>
          <a:xfrm>
            <a:off x="11361035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696DB4-FF4A-F5BE-9BFE-0014191F372D}"/>
              </a:ext>
            </a:extLst>
          </p:cNvPr>
          <p:cNvSpPr txBox="1"/>
          <p:nvPr/>
        </p:nvSpPr>
        <p:spPr>
          <a:xfrm>
            <a:off x="9232676" y="507044"/>
            <a:ext cx="20839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03. </a:t>
            </a:r>
            <a:r>
              <a:rPr lang="ko-KR" altLang="en-US" sz="1300" b="1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6BD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수행 절차 및 방법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EB7DEB-7B3F-22F3-5E1D-91D83943FD97}"/>
              </a:ext>
            </a:extLst>
          </p:cNvPr>
          <p:cNvCxnSpPr>
            <a:cxnSpLocks/>
          </p:cNvCxnSpPr>
          <p:nvPr/>
        </p:nvCxnSpPr>
        <p:spPr>
          <a:xfrm>
            <a:off x="9141134" y="0"/>
            <a:ext cx="0" cy="690563"/>
          </a:xfrm>
          <a:prstGeom prst="line">
            <a:avLst/>
          </a:prstGeom>
          <a:ln w="9525">
            <a:solidFill>
              <a:srgbClr val="007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4F81DD9-6EC1-94EE-6D98-7BB0BC18D341}"/>
              </a:ext>
            </a:extLst>
          </p:cNvPr>
          <p:cNvCxnSpPr>
            <a:cxnSpLocks/>
          </p:cNvCxnSpPr>
          <p:nvPr/>
        </p:nvCxnSpPr>
        <p:spPr>
          <a:xfrm>
            <a:off x="8474955" y="0"/>
            <a:ext cx="0" cy="690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CA701D-306F-18DD-BEFE-9CAE67ED628A}"/>
              </a:ext>
            </a:extLst>
          </p:cNvPr>
          <p:cNvSpPr txBox="1"/>
          <p:nvPr/>
        </p:nvSpPr>
        <p:spPr>
          <a:xfrm>
            <a:off x="8561501" y="507044"/>
            <a:ext cx="189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latinLnBrk="0">
              <a:spcAft>
                <a:spcPts val="600"/>
              </a:spcAft>
            </a:pPr>
            <a:r>
              <a:rPr lang="en-US" altLang="ko-KR" sz="1300" b="0" cap="none" spc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1300" b="0" cap="none" spc="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473BD1-F744-A7B8-89B9-4B86E5C0E4E1}"/>
              </a:ext>
            </a:extLst>
          </p:cNvPr>
          <p:cNvGrpSpPr/>
          <p:nvPr/>
        </p:nvGrpSpPr>
        <p:grpSpPr>
          <a:xfrm>
            <a:off x="4584898" y="4439337"/>
            <a:ext cx="1446165" cy="326913"/>
            <a:chOff x="7383737" y="3307757"/>
            <a:chExt cx="1446165" cy="3269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15156-564D-E43C-9348-9A63BB48D34B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4E30CA7-6C3F-E286-31EF-EC2A9BDEB062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C8BB2FA0-B81F-2684-8753-A02F6948C4F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DDD37ED-1CBC-9D24-7CA9-1FE7305B955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3989A5-5302-748E-CB2B-44E4CD09B00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데이터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3109D016-44AA-8431-3D40-3F4DE3E0D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2C3E15B-488B-5DDC-6DA6-AF3A7C3D3D13}"/>
              </a:ext>
            </a:extLst>
          </p:cNvPr>
          <p:cNvGrpSpPr/>
          <p:nvPr/>
        </p:nvGrpSpPr>
        <p:grpSpPr>
          <a:xfrm>
            <a:off x="6318464" y="4439337"/>
            <a:ext cx="1446165" cy="326913"/>
            <a:chOff x="7383737" y="3307757"/>
            <a:chExt cx="1446165" cy="32691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71789B4-88F5-D362-0F9E-DAA0D544ECBD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B2978D4-A85D-6A6C-7DD4-2A88D0DC9AFB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32404C92-27BA-8B5A-BB5C-AAE462B18C1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877E328-5C89-0E5D-D0AF-0347D5C268C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03C9D9-6391-74CE-6F91-F537AB3818CF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데이터 시각화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B5FC54B3-7124-2FCF-E6D5-FF6D15A06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A7BE77-5912-3ED8-5D5A-4A5BC96F7AC0}"/>
              </a:ext>
            </a:extLst>
          </p:cNvPr>
          <p:cNvSpPr txBox="1"/>
          <p:nvPr/>
        </p:nvSpPr>
        <p:spPr>
          <a:xfrm>
            <a:off x="376102" y="399918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</TotalTime>
  <Words>4685</Words>
  <Application>Microsoft Office PowerPoint</Application>
  <PresentationFormat>와이드스크린</PresentationFormat>
  <Paragraphs>1139</Paragraphs>
  <Slides>34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Arial</vt:lpstr>
      <vt:lpstr>Calibri</vt:lpstr>
      <vt:lpstr>KoPubWorld돋움체 Light</vt:lpstr>
      <vt:lpstr>KoPubWorld돋움체 Medium</vt:lpstr>
      <vt:lpstr>Wingdings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은총 이</cp:lastModifiedBy>
  <cp:revision>170</cp:revision>
  <cp:lastPrinted>2024-07-05T03:43:04Z</cp:lastPrinted>
  <dcterms:created xsi:type="dcterms:W3CDTF">2023-12-20T03:00:25Z</dcterms:created>
  <dcterms:modified xsi:type="dcterms:W3CDTF">2024-07-05T05:51:30Z</dcterms:modified>
</cp:coreProperties>
</file>